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62" r:id="rId5"/>
    <p:sldId id="263" r:id="rId6"/>
    <p:sldId id="264" r:id="rId7"/>
    <p:sldId id="265" r:id="rId8"/>
    <p:sldId id="266" r:id="rId9"/>
    <p:sldId id="267" r:id="rId10"/>
    <p:sldId id="268" r:id="rId11"/>
    <p:sldId id="284" r:id="rId12"/>
    <p:sldId id="285" r:id="rId13"/>
    <p:sldId id="286" r:id="rId14"/>
    <p:sldId id="287" r:id="rId15"/>
    <p:sldId id="260" r:id="rId16"/>
    <p:sldId id="271" r:id="rId17"/>
    <p:sldId id="279" r:id="rId18"/>
    <p:sldId id="272" r:id="rId19"/>
    <p:sldId id="273" r:id="rId20"/>
    <p:sldId id="274" r:id="rId21"/>
    <p:sldId id="275" r:id="rId22"/>
    <p:sldId id="276" r:id="rId23"/>
    <p:sldId id="277" r:id="rId24"/>
    <p:sldId id="278" r:id="rId25"/>
    <p:sldId id="280" r:id="rId26"/>
    <p:sldId id="281" r:id="rId27"/>
    <p:sldId id="269" r:id="rId28"/>
    <p:sldId id="282" r:id="rId29"/>
    <p:sldId id="283" r:id="rId30"/>
    <p:sldId id="288" r:id="rId31"/>
    <p:sldId id="289" r:id="rId32"/>
    <p:sldId id="27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varScale="1">
        <p:scale>
          <a:sx n="66" d="100"/>
          <a:sy n="66" d="100"/>
        </p:scale>
        <p:origin x="4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67298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76081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59700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009955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1229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731315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513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4233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248925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37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4/30/2024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59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4/30/2024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2714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007/978-981-19-8032-9_14" TargetMode="External"/><Relationship Id="rId2" Type="http://schemas.openxmlformats.org/officeDocument/2006/relationships/hyperlink" Target="https://doi.org/10.1007/s42979-023-02333-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princess-jane.com/Glass/glass-bluecloudyglass.png" TargetMode="External"/><Relationship Id="rId2" Type="http://schemas.openxmlformats.org/officeDocument/2006/relationships/hyperlink" Target="https://wallpaperaccess.com/full/4112935.png" TargetMode="External"/><Relationship Id="rId1" Type="http://schemas.openxmlformats.org/officeDocument/2006/relationships/slideLayout" Target="../slideLayouts/slideLayout2.xml"/><Relationship Id="rId5" Type="http://schemas.openxmlformats.org/officeDocument/2006/relationships/hyperlink" Target="https://wallpapercave.com/wp/wp8003140.jpg" TargetMode="External"/><Relationship Id="rId4" Type="http://schemas.openxmlformats.org/officeDocument/2006/relationships/hyperlink" Target="https://i.pinimg.com/originals/4c/98/4e/4c984ef0291409fef0a0942b391f6287.jp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ircular pattern with dots and lines&#10;&#10;Description automatically generated">
            <a:extLst>
              <a:ext uri="{FF2B5EF4-FFF2-40B4-BE49-F238E27FC236}">
                <a16:creationId xmlns:a16="http://schemas.microsoft.com/office/drawing/2014/main" id="{A6E53002-5A82-D061-E02E-D05966724F3E}"/>
              </a:ext>
            </a:extLst>
          </p:cNvPr>
          <p:cNvPicPr>
            <a:picLocks noChangeAspect="1"/>
          </p:cNvPicPr>
          <p:nvPr/>
        </p:nvPicPr>
        <p:blipFill rotWithShape="1">
          <a:blip r:embed="rId2">
            <a:alphaModFix amt="50000"/>
          </a:blip>
          <a:srcRect b="6250"/>
          <a:stretch/>
        </p:blipFill>
        <p:spPr>
          <a:xfrm>
            <a:off x="20" y="8248"/>
            <a:ext cx="12191980" cy="6857990"/>
          </a:xfrm>
          <a:prstGeom prst="rect">
            <a:avLst/>
          </a:prstGeom>
        </p:spPr>
      </p:pic>
      <p:sp>
        <p:nvSpPr>
          <p:cNvPr id="14" name="Freeform: Shape 13">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4286" y="934038"/>
            <a:ext cx="4316884" cy="4991433"/>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3331 w 9985899"/>
              <a:gd name="connsiteY5" fmla="*/ 4251727 h 4920343"/>
              <a:gd name="connsiteX0" fmla="*/ 23936 w 9992251"/>
              <a:gd name="connsiteY0" fmla="*/ 1779914 h 4920343"/>
              <a:gd name="connsiteX1" fmla="*/ 6457 w 9992251"/>
              <a:gd name="connsiteY1" fmla="*/ 0 h 4920343"/>
              <a:gd name="connsiteX2" fmla="*/ 9992251 w 9992251"/>
              <a:gd name="connsiteY2" fmla="*/ 0 h 4920343"/>
              <a:gd name="connsiteX3" fmla="*/ 9992251 w 9992251"/>
              <a:gd name="connsiteY3" fmla="*/ 4920343 h 4920343"/>
              <a:gd name="connsiteX4" fmla="*/ 6457 w 9992251"/>
              <a:gd name="connsiteY4" fmla="*/ 4920343 h 4920343"/>
              <a:gd name="connsiteX5" fmla="*/ 0 w 9992251"/>
              <a:gd name="connsiteY5" fmla="*/ 4250393 h 4920343"/>
              <a:gd name="connsiteX0" fmla="*/ 20707 w 9989022"/>
              <a:gd name="connsiteY0" fmla="*/ 1779914 h 4920343"/>
              <a:gd name="connsiteX1" fmla="*/ 3228 w 9989022"/>
              <a:gd name="connsiteY1" fmla="*/ 0 h 4920343"/>
              <a:gd name="connsiteX2" fmla="*/ 9989022 w 9989022"/>
              <a:gd name="connsiteY2" fmla="*/ 0 h 4920343"/>
              <a:gd name="connsiteX3" fmla="*/ 9989022 w 9989022"/>
              <a:gd name="connsiteY3" fmla="*/ 4920343 h 4920343"/>
              <a:gd name="connsiteX4" fmla="*/ 3228 w 9989022"/>
              <a:gd name="connsiteY4" fmla="*/ 4920343 h 4920343"/>
              <a:gd name="connsiteX5" fmla="*/ 0 w 9989022"/>
              <a:gd name="connsiteY5" fmla="*/ 4250394 h 4920343"/>
              <a:gd name="connsiteX0" fmla="*/ 17583 w 9985898"/>
              <a:gd name="connsiteY0" fmla="*/ 1779914 h 4920343"/>
              <a:gd name="connsiteX1" fmla="*/ 104 w 9985898"/>
              <a:gd name="connsiteY1" fmla="*/ 0 h 4920343"/>
              <a:gd name="connsiteX2" fmla="*/ 9985898 w 9985898"/>
              <a:gd name="connsiteY2" fmla="*/ 0 h 4920343"/>
              <a:gd name="connsiteX3" fmla="*/ 9985898 w 9985898"/>
              <a:gd name="connsiteY3" fmla="*/ 4920343 h 4920343"/>
              <a:gd name="connsiteX4" fmla="*/ 104 w 9985898"/>
              <a:gd name="connsiteY4" fmla="*/ 4920343 h 4920343"/>
              <a:gd name="connsiteX5" fmla="*/ 6559 w 9985898"/>
              <a:gd name="connsiteY5" fmla="*/ 4251729 h 4920343"/>
              <a:gd name="connsiteX0" fmla="*/ 23935 w 9992250"/>
              <a:gd name="connsiteY0" fmla="*/ 1779914 h 4920343"/>
              <a:gd name="connsiteX1" fmla="*/ 6456 w 9992250"/>
              <a:gd name="connsiteY1" fmla="*/ 0 h 4920343"/>
              <a:gd name="connsiteX2" fmla="*/ 9992250 w 9992250"/>
              <a:gd name="connsiteY2" fmla="*/ 0 h 4920343"/>
              <a:gd name="connsiteX3" fmla="*/ 9992250 w 9992250"/>
              <a:gd name="connsiteY3" fmla="*/ 4920343 h 4920343"/>
              <a:gd name="connsiteX4" fmla="*/ 6456 w 9992250"/>
              <a:gd name="connsiteY4" fmla="*/ 4920343 h 4920343"/>
              <a:gd name="connsiteX5" fmla="*/ 0 w 9992250"/>
              <a:gd name="connsiteY5" fmla="*/ 4255735 h 4920343"/>
              <a:gd name="connsiteX0" fmla="*/ 20706 w 9989021"/>
              <a:gd name="connsiteY0" fmla="*/ 1779914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339 w 9989021"/>
              <a:gd name="connsiteY0" fmla="*/ 2408875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1022 w 9989021"/>
              <a:gd name="connsiteY0" fmla="*/ 2454278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0 w 9990908"/>
              <a:gd name="connsiteY0" fmla="*/ 2455614 h 4920343"/>
              <a:gd name="connsiteX1" fmla="*/ 5114 w 9990908"/>
              <a:gd name="connsiteY1" fmla="*/ 0 h 4920343"/>
              <a:gd name="connsiteX2" fmla="*/ 9990908 w 9990908"/>
              <a:gd name="connsiteY2" fmla="*/ 0 h 4920343"/>
              <a:gd name="connsiteX3" fmla="*/ 9990908 w 9990908"/>
              <a:gd name="connsiteY3" fmla="*/ 4920343 h 4920343"/>
              <a:gd name="connsiteX4" fmla="*/ 5114 w 9990908"/>
              <a:gd name="connsiteY4" fmla="*/ 4920343 h 4920343"/>
              <a:gd name="connsiteX5" fmla="*/ 1887 w 9990908"/>
              <a:gd name="connsiteY5" fmla="*/ 425573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0908" h="4920343">
                <a:moveTo>
                  <a:pt x="0" y="2455614"/>
                </a:moveTo>
                <a:cubicBezTo>
                  <a:pt x="1745" y="1907223"/>
                  <a:pt x="3369" y="548391"/>
                  <a:pt x="5114" y="0"/>
                </a:cubicBezTo>
                <a:lnTo>
                  <a:pt x="9990908" y="0"/>
                </a:lnTo>
                <a:lnTo>
                  <a:pt x="9990908" y="4920343"/>
                </a:lnTo>
                <a:lnTo>
                  <a:pt x="5114" y="4920343"/>
                </a:lnTo>
                <a:cubicBezTo>
                  <a:pt x="5114" y="4653404"/>
                  <a:pt x="1887" y="4522674"/>
                  <a:pt x="1887" y="4255735"/>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90F756-9073-F5DD-53CB-4863A7D32D36}"/>
              </a:ext>
            </a:extLst>
          </p:cNvPr>
          <p:cNvSpPr>
            <a:spLocks noGrp="1"/>
          </p:cNvSpPr>
          <p:nvPr>
            <p:ph type="ctrTitle"/>
          </p:nvPr>
        </p:nvSpPr>
        <p:spPr>
          <a:xfrm>
            <a:off x="729620" y="1597224"/>
            <a:ext cx="3939362" cy="1841435"/>
          </a:xfrm>
          <a:noFill/>
        </p:spPr>
        <p:txBody>
          <a:bodyPr anchor="ctr">
            <a:normAutofit/>
          </a:bodyPr>
          <a:lstStyle/>
          <a:p>
            <a:r>
              <a:rPr lang="en-US">
                <a:solidFill>
                  <a:schemeClr val="accent1">
                    <a:lumMod val="60000"/>
                    <a:lumOff val="40000"/>
                  </a:schemeClr>
                </a:solidFill>
              </a:rPr>
              <a:t>Secure DBaaS for Health Records</a:t>
            </a:r>
          </a:p>
        </p:txBody>
      </p:sp>
      <p:sp>
        <p:nvSpPr>
          <p:cNvPr id="3" name="Subtitle 2">
            <a:extLst>
              <a:ext uri="{FF2B5EF4-FFF2-40B4-BE49-F238E27FC236}">
                <a16:creationId xmlns:a16="http://schemas.microsoft.com/office/drawing/2014/main" id="{C8D5A612-6F0E-6234-04CF-A4776B674306}"/>
              </a:ext>
            </a:extLst>
          </p:cNvPr>
          <p:cNvSpPr>
            <a:spLocks noGrp="1"/>
          </p:cNvSpPr>
          <p:nvPr>
            <p:ph type="subTitle" idx="1"/>
          </p:nvPr>
        </p:nvSpPr>
        <p:spPr>
          <a:xfrm>
            <a:off x="1477929" y="4101844"/>
            <a:ext cx="3043621" cy="1319184"/>
          </a:xfrm>
          <a:noFill/>
        </p:spPr>
        <p:txBody>
          <a:bodyPr anchor="b">
            <a:normAutofit/>
          </a:bodyPr>
          <a:lstStyle/>
          <a:p>
            <a:r>
              <a:rPr lang="en-US" dirty="0">
                <a:solidFill>
                  <a:schemeClr val="accent1">
                    <a:lumMod val="60000"/>
                    <a:lumOff val="40000"/>
                  </a:schemeClr>
                </a:solidFill>
              </a:rPr>
              <a:t>                                                                                                                                                                   </a:t>
            </a:r>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Professor: Maha </a:t>
            </a:r>
            <a:r>
              <a:rPr lang="en-US" b="1" dirty="0" err="1">
                <a:solidFill>
                  <a:schemeClr val="accent1">
                    <a:lumMod val="60000"/>
                    <a:lumOff val="40000"/>
                  </a:schemeClr>
                </a:solidFill>
                <a:latin typeface="Times New Roman" panose="02020603050405020304" pitchFamily="18" charset="0"/>
                <a:cs typeface="Times New Roman" panose="02020603050405020304" pitchFamily="18" charset="0"/>
              </a:rPr>
              <a:t>Allouzi</a:t>
            </a:r>
            <a:endParaRPr lang="en-US" b="1" dirty="0">
              <a:solidFill>
                <a:schemeClr val="accent1">
                  <a:lumMod val="60000"/>
                  <a:lumOff val="40000"/>
                </a:schemeClr>
              </a:solidFill>
              <a:latin typeface="Times New Roman" panose="02020603050405020304" pitchFamily="18" charset="0"/>
              <a:cs typeface="Times New Roman" panose="02020603050405020304" pitchFamily="18" charset="0"/>
            </a:endParaRPr>
          </a:p>
          <a:p>
            <a:endParaRPr lang="en-US" dirty="0">
              <a:solidFill>
                <a:schemeClr val="accent1">
                  <a:lumMod val="60000"/>
                  <a:lumOff val="40000"/>
                </a:schemeClr>
              </a:solidFill>
            </a:endParaRPr>
          </a:p>
          <a:p>
            <a:endParaRPr lang="en-US" dirty="0">
              <a:solidFill>
                <a:schemeClr val="accent1">
                  <a:lumMod val="60000"/>
                  <a:lumOff val="40000"/>
                </a:schemeClr>
              </a:solidFill>
            </a:endParaRPr>
          </a:p>
        </p:txBody>
      </p:sp>
      <p:sp>
        <p:nvSpPr>
          <p:cNvPr id="4" name="TextBox 3">
            <a:extLst>
              <a:ext uri="{FF2B5EF4-FFF2-40B4-BE49-F238E27FC236}">
                <a16:creationId xmlns:a16="http://schemas.microsoft.com/office/drawing/2014/main" id="{3B459D76-F8C6-27AF-7F6A-0EA10C7C29D8}"/>
              </a:ext>
            </a:extLst>
          </p:cNvPr>
          <p:cNvSpPr txBox="1"/>
          <p:nvPr/>
        </p:nvSpPr>
        <p:spPr>
          <a:xfrm>
            <a:off x="9465275" y="4041322"/>
            <a:ext cx="2307625" cy="2492990"/>
          </a:xfrm>
          <a:prstGeom prst="rect">
            <a:avLst/>
          </a:prstGeom>
          <a:noFill/>
        </p:spPr>
        <p:txBody>
          <a:bodyPr wrap="square" rtlCol="0">
            <a:spAutoFit/>
          </a:bodyPr>
          <a:lstStyle/>
          <a:p>
            <a:pPr>
              <a:spcAft>
                <a:spcPts val="600"/>
              </a:spcAft>
            </a:pPr>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Team Members:</a:t>
            </a:r>
          </a:p>
          <a:p>
            <a:pPr>
              <a:spcAft>
                <a:spcPts val="600"/>
              </a:spcAft>
            </a:pPr>
            <a:endParaRPr lang="en-US" dirty="0">
              <a:solidFill>
                <a:schemeClr val="accent1">
                  <a:lumMod val="40000"/>
                  <a:lumOff val="60000"/>
                </a:schemeClr>
              </a:solidFill>
              <a:latin typeface="Times New Roman" panose="02020603050405020304" pitchFamily="18" charset="0"/>
              <a:cs typeface="Times New Roman" panose="02020603050405020304" pitchFamily="18" charset="0"/>
            </a:endParaRPr>
          </a:p>
          <a:p>
            <a:pPr>
              <a:spcAft>
                <a:spcPts val="600"/>
              </a:spcAft>
            </a:pPr>
            <a:r>
              <a:rPr lang="en-US" dirty="0">
                <a:solidFill>
                  <a:schemeClr val="accent1">
                    <a:lumMod val="40000"/>
                    <a:lumOff val="60000"/>
                  </a:schemeClr>
                </a:solidFill>
                <a:latin typeface="Times New Roman" panose="02020603050405020304" pitchFamily="18" charset="0"/>
                <a:cs typeface="Times New Roman" panose="02020603050405020304" pitchFamily="18" charset="0"/>
              </a:rPr>
              <a:t>Pingili Gayathri</a:t>
            </a:r>
          </a:p>
          <a:p>
            <a:pPr>
              <a:spcAft>
                <a:spcPts val="600"/>
              </a:spcAft>
            </a:pPr>
            <a:r>
              <a:rPr lang="en-US" dirty="0">
                <a:solidFill>
                  <a:schemeClr val="accent1">
                    <a:lumMod val="40000"/>
                    <a:lumOff val="60000"/>
                  </a:schemeClr>
                </a:solidFill>
                <a:latin typeface="Times New Roman" panose="02020603050405020304" pitchFamily="18" charset="0"/>
                <a:cs typeface="Times New Roman" panose="02020603050405020304" pitchFamily="18" charset="0"/>
              </a:rPr>
              <a:t>Harsha Vani </a:t>
            </a:r>
            <a:r>
              <a:rPr lang="en-US" dirty="0" err="1">
                <a:solidFill>
                  <a:schemeClr val="accent1">
                    <a:lumMod val="40000"/>
                    <a:lumOff val="60000"/>
                  </a:schemeClr>
                </a:solidFill>
                <a:latin typeface="Times New Roman" panose="02020603050405020304" pitchFamily="18" charset="0"/>
                <a:cs typeface="Times New Roman" panose="02020603050405020304" pitchFamily="18" charset="0"/>
              </a:rPr>
              <a:t>Rongala</a:t>
            </a:r>
            <a:endParaRPr lang="en-US" dirty="0">
              <a:solidFill>
                <a:schemeClr val="accent1">
                  <a:lumMod val="40000"/>
                  <a:lumOff val="60000"/>
                </a:schemeClr>
              </a:solidFill>
              <a:latin typeface="Times New Roman" panose="02020603050405020304" pitchFamily="18" charset="0"/>
              <a:cs typeface="Times New Roman" panose="02020603050405020304" pitchFamily="18" charset="0"/>
            </a:endParaRPr>
          </a:p>
          <a:p>
            <a:pPr>
              <a:spcAft>
                <a:spcPts val="600"/>
              </a:spcAft>
            </a:pPr>
            <a:r>
              <a:rPr lang="en-US" dirty="0" err="1">
                <a:solidFill>
                  <a:schemeClr val="accent1">
                    <a:lumMod val="40000"/>
                    <a:lumOff val="60000"/>
                  </a:schemeClr>
                </a:solidFill>
                <a:latin typeface="Times New Roman" panose="02020603050405020304" pitchFamily="18" charset="0"/>
                <a:cs typeface="Times New Roman" panose="02020603050405020304" pitchFamily="18" charset="0"/>
              </a:rPr>
              <a:t>Sabiha</a:t>
            </a:r>
            <a:r>
              <a:rPr lang="en-US"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dirty="0" err="1">
                <a:solidFill>
                  <a:schemeClr val="accent1">
                    <a:lumMod val="40000"/>
                    <a:lumOff val="60000"/>
                  </a:schemeClr>
                </a:solidFill>
                <a:latin typeface="Times New Roman" panose="02020603050405020304" pitchFamily="18" charset="0"/>
                <a:cs typeface="Times New Roman" panose="02020603050405020304" pitchFamily="18" charset="0"/>
              </a:rPr>
              <a:t>Nazareen</a:t>
            </a:r>
            <a:r>
              <a:rPr lang="en-US" dirty="0">
                <a:solidFill>
                  <a:schemeClr val="accent1">
                    <a:lumMod val="40000"/>
                    <a:lumOff val="60000"/>
                  </a:schemeClr>
                </a:solidFill>
                <a:latin typeface="Times New Roman" panose="02020603050405020304" pitchFamily="18" charset="0"/>
                <a:cs typeface="Times New Roman" panose="02020603050405020304" pitchFamily="18" charset="0"/>
              </a:rPr>
              <a:t> Shaik</a:t>
            </a:r>
          </a:p>
          <a:p>
            <a:pPr>
              <a:spcAft>
                <a:spcPts val="600"/>
              </a:spcAft>
            </a:pPr>
            <a:r>
              <a:rPr lang="en-US" dirty="0">
                <a:solidFill>
                  <a:schemeClr val="accent1">
                    <a:lumMod val="40000"/>
                    <a:lumOff val="60000"/>
                  </a:schemeClr>
                </a:solidFill>
                <a:latin typeface="Times New Roman" panose="02020603050405020304" pitchFamily="18" charset="0"/>
                <a:cs typeface="Times New Roman" panose="02020603050405020304" pitchFamily="18" charset="0"/>
              </a:rPr>
              <a:t>Ajay Kumar </a:t>
            </a:r>
            <a:r>
              <a:rPr lang="en-US" dirty="0" err="1">
                <a:solidFill>
                  <a:schemeClr val="accent1">
                    <a:lumMod val="40000"/>
                    <a:lumOff val="60000"/>
                  </a:schemeClr>
                </a:solidFill>
                <a:latin typeface="Times New Roman" panose="02020603050405020304" pitchFamily="18" charset="0"/>
                <a:cs typeface="Times New Roman" panose="02020603050405020304" pitchFamily="18" charset="0"/>
              </a:rPr>
              <a:t>Galla</a:t>
            </a:r>
            <a:endParaRPr lang="en-US" dirty="0">
              <a:solidFill>
                <a:schemeClr val="accent1">
                  <a:lumMod val="40000"/>
                  <a:lumOff val="60000"/>
                </a:schemeClr>
              </a:solidFill>
              <a:latin typeface="Times New Roman" panose="02020603050405020304" pitchFamily="18" charset="0"/>
              <a:cs typeface="Times New Roman" panose="02020603050405020304" pitchFamily="18" charset="0"/>
            </a:endParaRPr>
          </a:p>
          <a:p>
            <a:pPr>
              <a:spcAft>
                <a:spcPts val="600"/>
              </a:spcAft>
            </a:pPr>
            <a:endParaRPr lang="en-US"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54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36E9-4A78-A6B5-DBAB-9DD5268404AC}"/>
              </a:ext>
            </a:extLst>
          </p:cNvPr>
          <p:cNvSpPr>
            <a:spLocks noGrp="1"/>
          </p:cNvSpPr>
          <p:nvPr>
            <p:ph type="title"/>
          </p:nvPr>
        </p:nvSpPr>
        <p:spPr>
          <a:xfrm>
            <a:off x="1620442" y="1233200"/>
            <a:ext cx="8977511" cy="677244"/>
          </a:xfrm>
        </p:spPr>
        <p:txBody>
          <a:bodyPr/>
          <a:lstStyle/>
          <a:p>
            <a:r>
              <a:rPr lang="en-US" dirty="0">
                <a:latin typeface="Times New Roman" panose="02020603050405020304" pitchFamily="18" charset="0"/>
                <a:cs typeface="Times New Roman" panose="02020603050405020304" pitchFamily="18" charset="0"/>
              </a:rPr>
              <a:t>SYSTEM REQUIREMENTS</a:t>
            </a:r>
          </a:p>
        </p:txBody>
      </p:sp>
      <p:sp>
        <p:nvSpPr>
          <p:cNvPr id="3" name="Content Placeholder 2">
            <a:extLst>
              <a:ext uri="{FF2B5EF4-FFF2-40B4-BE49-F238E27FC236}">
                <a16:creationId xmlns:a16="http://schemas.microsoft.com/office/drawing/2014/main" id="{4EA8E321-20A9-49A2-2017-AF98976C6C62}"/>
              </a:ext>
            </a:extLst>
          </p:cNvPr>
          <p:cNvSpPr>
            <a:spLocks noGrp="1"/>
          </p:cNvSpPr>
          <p:nvPr>
            <p:ph idx="1"/>
          </p:nvPr>
        </p:nvSpPr>
        <p:spPr>
          <a:xfrm>
            <a:off x="1620444" y="2147207"/>
            <a:ext cx="8977509" cy="3414217"/>
          </a:xfrm>
        </p:spPr>
        <p:txBody>
          <a:bodyPr>
            <a:normAutofit fontScale="92500" lnSpcReduction="10000"/>
          </a:bodyPr>
          <a:lstStyle/>
          <a:p>
            <a:pPr marL="0" indent="0">
              <a:buNone/>
            </a:pPr>
            <a:r>
              <a:rPr lang="en-US" sz="1600" dirty="0">
                <a:latin typeface="Times New Roman" panose="02020603050405020304" pitchFamily="18" charset="0"/>
                <a:cs typeface="Times New Roman" panose="02020603050405020304" pitchFamily="18" charset="0"/>
              </a:rPr>
              <a:t>SOFTWARE REQUIREMENTS:</a:t>
            </a:r>
          </a:p>
          <a:p>
            <a:pPr marL="0" indent="0">
              <a:buNone/>
            </a:pPr>
            <a:endParaRPr lang="en-US" sz="1200" dirty="0">
              <a:latin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OS: Linux (e.g., Ubuntu) or Windows Server</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Framework: Flask (Python-based)</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Encryption: Fernet (part of cryptography package)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Database: MySQL</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Frontend: HTML, CSS, BOOTSTRAP</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HARDWARE REQUIREMENTS</a:t>
            </a:r>
            <a:r>
              <a:rPr lang="en-US" dirty="0">
                <a:latin typeface="Times New Roman" panose="02020603050405020304" pitchFamily="18" charset="0"/>
                <a:cs typeface="Times New Roman" panose="02020603050405020304" pitchFamily="18" charset="0"/>
              </a:rPr>
              <a:t>:</a:t>
            </a:r>
          </a:p>
          <a:p>
            <a:pPr marL="0" indent="0">
              <a:buNone/>
            </a:pPr>
            <a:endParaRPr lang="en-US" sz="1300" dirty="0">
              <a:latin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Server: Dual-core CPU or higher, 4GB RAM (8GB recommended), SSD storage</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Database Server: Multi-core CPU, 8GB RAM (16GB recommended), SSD storage</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586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C2A6-862B-C8AE-800A-1CF3E5E9AB5F}"/>
              </a:ext>
            </a:extLst>
          </p:cNvPr>
          <p:cNvSpPr>
            <a:spLocks noGrp="1"/>
          </p:cNvSpPr>
          <p:nvPr>
            <p:ph type="title"/>
          </p:nvPr>
        </p:nvSpPr>
        <p:spPr>
          <a:xfrm>
            <a:off x="1620442" y="1233200"/>
            <a:ext cx="8977511" cy="826606"/>
          </a:xfrm>
        </p:spPr>
        <p:txBody>
          <a:bodyPr/>
          <a:lstStyle/>
          <a:p>
            <a:r>
              <a:rPr lang="en-IN" dirty="0">
                <a:latin typeface="Times New Roman" panose="02020603050405020304" pitchFamily="18" charset="0"/>
                <a:cs typeface="Times New Roman" panose="02020603050405020304" pitchFamily="18" charset="0"/>
              </a:rPr>
              <a:t>Workload Distribution</a:t>
            </a:r>
          </a:p>
        </p:txBody>
      </p:sp>
      <p:sp>
        <p:nvSpPr>
          <p:cNvPr id="3" name="Content Placeholder 2">
            <a:extLst>
              <a:ext uri="{FF2B5EF4-FFF2-40B4-BE49-F238E27FC236}">
                <a16:creationId xmlns:a16="http://schemas.microsoft.com/office/drawing/2014/main" id="{35A3B2B1-F254-FFBB-F185-2610F501B38C}"/>
              </a:ext>
            </a:extLst>
          </p:cNvPr>
          <p:cNvSpPr>
            <a:spLocks noGrp="1"/>
          </p:cNvSpPr>
          <p:nvPr>
            <p:ph idx="1"/>
          </p:nvPr>
        </p:nvSpPr>
        <p:spPr>
          <a:xfrm>
            <a:off x="1620444" y="2059806"/>
            <a:ext cx="8977509" cy="3753853"/>
          </a:xfrm>
        </p:spPr>
        <p:txBody>
          <a:bodyPr>
            <a:normAutofit/>
          </a:bodyPr>
          <a:lstStyle/>
          <a:p>
            <a:pPr>
              <a:lnSpc>
                <a:spcPct val="107000"/>
              </a:lnSpc>
              <a:spcBef>
                <a:spcPts val="200"/>
              </a:spcBef>
            </a:pPr>
            <a:endParaRPr lang="en-IN" sz="24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200"/>
              </a:spcBef>
            </a:pPr>
            <a:r>
              <a:rPr lang="en-IN" b="1" kern="100" dirty="0" err="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Pingili</a:t>
            </a:r>
            <a:r>
              <a:rPr lang="en-IN"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Gayathri: </a:t>
            </a:r>
          </a:p>
          <a:p>
            <a:pPr marL="342900" lvl="0" indent="-342900">
              <a:lnSpc>
                <a:spcPct val="107000"/>
              </a:lnSpc>
              <a:spcBef>
                <a:spcPts val="1200"/>
              </a:spcBef>
              <a:spcAft>
                <a:spcPts val="800"/>
              </a:spcAft>
              <a:buFont typeface="Wingdings" panose="05000000000000000000" pitchFamily="2"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Creates a robust user authentication mechanism to regulate access to the Database as a Service (DBaaS). </a:t>
            </a:r>
          </a:p>
          <a:p>
            <a:pPr marL="342900" lvl="0" indent="-342900">
              <a:lnSpc>
                <a:spcPct val="107000"/>
              </a:lnSpc>
              <a:spcBef>
                <a:spcPts val="1200"/>
              </a:spcBef>
              <a:spcAft>
                <a:spcPts val="800"/>
              </a:spcAft>
              <a:buFont typeface="Wingdings" panose="05000000000000000000" pitchFamily="2"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Employ robust encryption and communication protocol (HTTPS).</a:t>
            </a:r>
          </a:p>
          <a:p>
            <a:pPr marL="342900" lvl="0" indent="-342900">
              <a:lnSpc>
                <a:spcPct val="107000"/>
              </a:lnSpc>
              <a:spcBef>
                <a:spcPts val="1200"/>
              </a:spcBef>
              <a:spcAft>
                <a:spcPts val="800"/>
              </a:spcAft>
              <a:buFont typeface="Wingdings" panose="05000000000000000000" pitchFamily="2"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Developed front-end for the application.</a:t>
            </a:r>
          </a:p>
          <a:p>
            <a:endParaRPr lang="en-IN" dirty="0"/>
          </a:p>
        </p:txBody>
      </p:sp>
    </p:spTree>
    <p:extLst>
      <p:ext uri="{BB962C8B-B14F-4D97-AF65-F5344CB8AC3E}">
        <p14:creationId xmlns:p14="http://schemas.microsoft.com/office/powerpoint/2010/main" val="2203049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A3384-41D3-F072-D22C-C06D2C3E3D14}"/>
              </a:ext>
            </a:extLst>
          </p:cNvPr>
          <p:cNvSpPr>
            <a:spLocks noGrp="1"/>
          </p:cNvSpPr>
          <p:nvPr>
            <p:ph idx="1"/>
          </p:nvPr>
        </p:nvSpPr>
        <p:spPr>
          <a:xfrm>
            <a:off x="1370187" y="1328287"/>
            <a:ext cx="9525611" cy="4312118"/>
          </a:xfrm>
        </p:spPr>
        <p:txBody>
          <a:bodyPr>
            <a:normAutofit/>
          </a:bodyPr>
          <a:lstStyle/>
          <a:p>
            <a:pPr>
              <a:lnSpc>
                <a:spcPct val="107000"/>
              </a:lnSpc>
              <a:spcBef>
                <a:spcPts val="200"/>
              </a:spcBef>
            </a:pPr>
            <a:endPar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200"/>
              </a:spcBef>
            </a:pP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Harsha Vani Rongala &amp; </a:t>
            </a:r>
            <a:r>
              <a:rPr lang="en-IN" sz="1800" b="1" kern="100" dirty="0" err="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Sabiha</a:t>
            </a: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100" dirty="0" err="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Nazareen</a:t>
            </a: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Shaik</a:t>
            </a:r>
          </a:p>
          <a:p>
            <a:pPr marL="342900" lvl="0" indent="-342900">
              <a:lnSpc>
                <a:spcPct val="107000"/>
              </a:lnSpc>
              <a:spcBef>
                <a:spcPts val="1200"/>
              </a:spcBef>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Ensures seamless integration of security encryption code with Flask.</a:t>
            </a: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Uses a Fernet-based Python security library</a:t>
            </a:r>
          </a:p>
          <a:p>
            <a:pPr marL="342900" lvl="0" indent="-342900">
              <a:lnSpc>
                <a:spcPct val="107000"/>
              </a:lnSpc>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Works on AES encryption algorithm in Cypher Block Chaining mode </a:t>
            </a:r>
          </a:p>
          <a:p>
            <a:pPr marL="342900" lvl="0" indent="-342900">
              <a:lnSpc>
                <a:spcPct val="107000"/>
              </a:lnSpc>
              <a:spcAft>
                <a:spcPts val="800"/>
              </a:spcAft>
              <a:buFont typeface="Wingdings" panose="05000000000000000000" pitchFamily="2"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(CBC) for securing sensitive data to protect customer data stored in the database.</a:t>
            </a:r>
          </a:p>
          <a:p>
            <a:pPr>
              <a:lnSpc>
                <a:spcPct val="107000"/>
              </a:lnSpc>
              <a:spcBef>
                <a:spcPts val="200"/>
              </a:spcBef>
            </a:pPr>
            <a:r>
              <a:rPr lang="en-IN"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Ajay Kumar </a:t>
            </a:r>
            <a:r>
              <a:rPr lang="en-IN" b="1" kern="100" dirty="0" err="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Galla</a:t>
            </a:r>
            <a:r>
              <a:rPr lang="en-IN"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a:lnSpc>
                <a:spcPct val="107000"/>
              </a:lnSpc>
              <a:spcBef>
                <a:spcPts val="1200"/>
              </a:spcBef>
              <a:spcAft>
                <a:spcPts val="800"/>
              </a:spcAft>
              <a:buFont typeface="Wingdings" panose="05000000000000000000" pitchFamily="2"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Responsible for installation, configuration, and maintenance of the MySQL database system.</a:t>
            </a:r>
          </a:p>
          <a:p>
            <a:pPr marL="342900" lvl="0" indent="-342900" algn="just">
              <a:lnSpc>
                <a:spcPct val="107000"/>
              </a:lnSpc>
              <a:spcAft>
                <a:spcPts val="800"/>
              </a:spcAft>
              <a:buFont typeface="Wingdings" panose="05000000000000000000" pitchFamily="2" charset="2"/>
              <a:buChar char=""/>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Involves in designing the overall DBaaS infrastructure to meet performance, scalability, and security requirements.</a:t>
            </a:r>
          </a:p>
          <a:p>
            <a:endParaRPr lang="en-IN" dirty="0"/>
          </a:p>
        </p:txBody>
      </p:sp>
    </p:spTree>
    <p:extLst>
      <p:ext uri="{BB962C8B-B14F-4D97-AF65-F5344CB8AC3E}">
        <p14:creationId xmlns:p14="http://schemas.microsoft.com/office/powerpoint/2010/main" val="228077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9986-0F89-0F65-2A34-77AC0A6E3C89}"/>
              </a:ext>
            </a:extLst>
          </p:cNvPr>
          <p:cNvSpPr>
            <a:spLocks noGrp="1"/>
          </p:cNvSpPr>
          <p:nvPr>
            <p:ph type="title"/>
          </p:nvPr>
        </p:nvSpPr>
        <p:spPr>
          <a:xfrm>
            <a:off x="1607244" y="1165823"/>
            <a:ext cx="8977511" cy="1073825"/>
          </a:xfrm>
        </p:spPr>
        <p:txBody>
          <a:bodyPr/>
          <a:lstStyle/>
          <a:p>
            <a:r>
              <a:rPr lang="en-US" dirty="0">
                <a:latin typeface="Times New Roman" panose="02020603050405020304" pitchFamily="18" charset="0"/>
                <a:cs typeface="Times New Roman" panose="02020603050405020304" pitchFamily="18" charset="0"/>
              </a:rPr>
              <a:t>implementation</a:t>
            </a:r>
            <a:endParaRPr lang="en-IN" dirty="0"/>
          </a:p>
        </p:txBody>
      </p:sp>
      <p:sp>
        <p:nvSpPr>
          <p:cNvPr id="3" name="Content Placeholder 2">
            <a:extLst>
              <a:ext uri="{FF2B5EF4-FFF2-40B4-BE49-F238E27FC236}">
                <a16:creationId xmlns:a16="http://schemas.microsoft.com/office/drawing/2014/main" id="{BE72A946-792C-0294-8B11-336A7D0DA4F5}"/>
              </a:ext>
            </a:extLst>
          </p:cNvPr>
          <p:cNvSpPr>
            <a:spLocks noGrp="1"/>
          </p:cNvSpPr>
          <p:nvPr>
            <p:ph idx="1"/>
          </p:nvPr>
        </p:nvSpPr>
        <p:spPr/>
        <p:txBody>
          <a:bodyPr/>
          <a:lstStyle/>
          <a:p>
            <a:endParaRPr lang="en-US" dirty="0"/>
          </a:p>
          <a:p>
            <a:r>
              <a:rPr lang="en-US" dirty="0">
                <a:latin typeface="Times New Roman" panose="02020603050405020304" pitchFamily="18" charset="0"/>
                <a:cs typeface="Times New Roman" panose="02020603050405020304" pitchFamily="18" charset="0"/>
              </a:rPr>
              <a:t>The project focuses on managing confidential health records for authorized users, including Doctors and </a:t>
            </a:r>
            <a:r>
              <a:rPr lang="en-US" dirty="0" err="1">
                <a:latin typeface="Times New Roman" panose="02020603050405020304" pitchFamily="18" charset="0"/>
                <a:cs typeface="Times New Roman" panose="02020603050405020304" pitchFamily="18" charset="0"/>
              </a:rPr>
              <a:t>OtherStaff</a:t>
            </a:r>
            <a:r>
              <a:rPr lang="en-US" dirty="0">
                <a:latin typeface="Times New Roman" panose="02020603050405020304" pitchFamily="18" charset="0"/>
                <a:cs typeface="Times New Roman" panose="02020603050405020304" pitchFamily="18" charset="0"/>
              </a:rPr>
              <a:t>, with distinct access privileges. Emphasizing user authentication and smooth health record display, the system implements additional security measures like HTTPS and Fernet cryptography for secure data transmission and encryption. An additional security layer is established through multi-factor authentication, requiring users to provide more than just a password, such as answering security questions, during the login process.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822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6DD1B-DB13-9D2C-1476-F4E357DC9AE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endParaRPr lang="en-IN" dirty="0"/>
          </a:p>
        </p:txBody>
      </p:sp>
      <p:sp>
        <p:nvSpPr>
          <p:cNvPr id="3" name="Content Placeholder 2">
            <a:extLst>
              <a:ext uri="{FF2B5EF4-FFF2-40B4-BE49-F238E27FC236}">
                <a16:creationId xmlns:a16="http://schemas.microsoft.com/office/drawing/2014/main" id="{313074F2-EEE1-4252-5F2D-E10674CAF943}"/>
              </a:ext>
            </a:extLst>
          </p:cNvPr>
          <p:cNvSpPr>
            <a:spLocks noGrp="1"/>
          </p:cNvSpPr>
          <p:nvPr>
            <p:ph idx="1"/>
          </p:nvPr>
        </p:nvSpPr>
        <p:spPr/>
        <p:txBody>
          <a:bodyPr/>
          <a:lstStyle/>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Flask, the resilient web framework, enables encryption via the Fernet cryptography library, ensuring patient medical histories stored in a MySQL database are securely encrypted with AES. AES, a widely used encryption standard, offers robust protection, ensuring data security and authenticity across diverse applications.</a:t>
            </a:r>
          </a:p>
          <a:p>
            <a:endParaRPr lang="en-IN" dirty="0"/>
          </a:p>
        </p:txBody>
      </p:sp>
    </p:spTree>
    <p:extLst>
      <p:ext uri="{BB962C8B-B14F-4D97-AF65-F5344CB8AC3E}">
        <p14:creationId xmlns:p14="http://schemas.microsoft.com/office/powerpoint/2010/main" val="364707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2E2B-0A42-C0C4-4922-76752EB5BA0C}"/>
              </a:ext>
            </a:extLst>
          </p:cNvPr>
          <p:cNvSpPr>
            <a:spLocks noGrp="1"/>
          </p:cNvSpPr>
          <p:nvPr>
            <p:ph type="title"/>
          </p:nvPr>
        </p:nvSpPr>
        <p:spPr>
          <a:xfrm>
            <a:off x="1620442" y="1233199"/>
            <a:ext cx="8977511" cy="595601"/>
          </a:xfrm>
        </p:spPr>
        <p:txBody>
          <a:bodyPr/>
          <a:lstStyle/>
          <a:p>
            <a:r>
              <a:rPr lang="en-US" dirty="0">
                <a:latin typeface="Times New Roman" panose="02020603050405020304" pitchFamily="18" charset="0"/>
                <a:cs typeface="Times New Roman" panose="02020603050405020304" pitchFamily="18" charset="0"/>
              </a:rPr>
              <a:t>implementation</a:t>
            </a:r>
          </a:p>
        </p:txBody>
      </p:sp>
      <p:pic>
        <p:nvPicPr>
          <p:cNvPr id="7" name="Content Placeholder 3">
            <a:extLst>
              <a:ext uri="{FF2B5EF4-FFF2-40B4-BE49-F238E27FC236}">
                <a16:creationId xmlns:a16="http://schemas.microsoft.com/office/drawing/2014/main" id="{DCD8CB84-EFF5-C1C5-2AAA-C994DDD6768A}"/>
              </a:ext>
            </a:extLst>
          </p:cNvPr>
          <p:cNvPicPr>
            <a:picLocks noChangeAspect="1"/>
          </p:cNvPicPr>
          <p:nvPr/>
        </p:nvPicPr>
        <p:blipFill>
          <a:blip r:embed="rId2"/>
          <a:stretch>
            <a:fillRect/>
          </a:stretch>
        </p:blipFill>
        <p:spPr>
          <a:xfrm>
            <a:off x="3085998" y="2419350"/>
            <a:ext cx="6046992" cy="3141663"/>
          </a:xfrm>
          <a:prstGeom prst="rect">
            <a:avLst/>
          </a:prstGeom>
        </p:spPr>
      </p:pic>
    </p:spTree>
    <p:extLst>
      <p:ext uri="{BB962C8B-B14F-4D97-AF65-F5344CB8AC3E}">
        <p14:creationId xmlns:p14="http://schemas.microsoft.com/office/powerpoint/2010/main" val="436920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7B8A-C7FA-7A78-6E72-3A47F62C60DF}"/>
              </a:ext>
            </a:extLst>
          </p:cNvPr>
          <p:cNvSpPr>
            <a:spLocks noGrp="1"/>
          </p:cNvSpPr>
          <p:nvPr>
            <p:ph type="title"/>
          </p:nvPr>
        </p:nvSpPr>
        <p:spPr>
          <a:xfrm>
            <a:off x="1620442" y="1233200"/>
            <a:ext cx="8977511" cy="677244"/>
          </a:xfrm>
        </p:spPr>
        <p:txBody>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signs up as doctor</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4FD5C6D-354B-0518-2719-E4D7085970AB}"/>
              </a:ext>
            </a:extLst>
          </p:cNvPr>
          <p:cNvPicPr>
            <a:picLocks noChangeAspect="1"/>
          </p:cNvPicPr>
          <p:nvPr/>
        </p:nvPicPr>
        <p:blipFill>
          <a:blip r:embed="rId2"/>
          <a:stretch>
            <a:fillRect/>
          </a:stretch>
        </p:blipFill>
        <p:spPr>
          <a:xfrm>
            <a:off x="1975757" y="2049235"/>
            <a:ext cx="7837714" cy="3690257"/>
          </a:xfrm>
          <a:prstGeom prst="rect">
            <a:avLst/>
          </a:prstGeom>
        </p:spPr>
      </p:pic>
    </p:spTree>
    <p:extLst>
      <p:ext uri="{BB962C8B-B14F-4D97-AF65-F5344CB8AC3E}">
        <p14:creationId xmlns:p14="http://schemas.microsoft.com/office/powerpoint/2010/main" val="851041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C05BB-90A3-3643-8940-DC9745FD5D58}"/>
              </a:ext>
            </a:extLst>
          </p:cNvPr>
          <p:cNvSpPr>
            <a:spLocks noGrp="1"/>
          </p:cNvSpPr>
          <p:nvPr>
            <p:ph type="title"/>
          </p:nvPr>
        </p:nvSpPr>
        <p:spPr/>
        <p:txBody>
          <a:bodyPr>
            <a:normAutofit fontScale="90000"/>
          </a:bodyPr>
          <a:lstStyle/>
          <a:p>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Provides relevant answers to security questions and signs up</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CE5BB8B2-62DB-29A5-F4FD-0275FD5E9FD3}"/>
              </a:ext>
            </a:extLst>
          </p:cNvPr>
          <p:cNvPicPr>
            <a:picLocks noChangeAspect="1"/>
          </p:cNvPicPr>
          <p:nvPr/>
        </p:nvPicPr>
        <p:blipFill>
          <a:blip r:embed="rId2"/>
          <a:stretch>
            <a:fillRect/>
          </a:stretch>
        </p:blipFill>
        <p:spPr>
          <a:xfrm>
            <a:off x="1968844" y="1968843"/>
            <a:ext cx="7669426" cy="3756453"/>
          </a:xfrm>
          <a:prstGeom prst="rect">
            <a:avLst/>
          </a:prstGeom>
        </p:spPr>
      </p:pic>
    </p:spTree>
    <p:extLst>
      <p:ext uri="{BB962C8B-B14F-4D97-AF65-F5344CB8AC3E}">
        <p14:creationId xmlns:p14="http://schemas.microsoft.com/office/powerpoint/2010/main" val="163750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2D29-CA7E-6B01-7F09-6B132C6DCCE9}"/>
              </a:ext>
            </a:extLst>
          </p:cNvPr>
          <p:cNvSpPr>
            <a:spLocks noGrp="1"/>
          </p:cNvSpPr>
          <p:nvPr>
            <p:ph type="title"/>
          </p:nvPr>
        </p:nvSpPr>
        <p:spPr>
          <a:xfrm>
            <a:off x="1620442" y="1233200"/>
            <a:ext cx="8977511" cy="760358"/>
          </a:xfrm>
        </p:spPr>
        <p:txBody>
          <a:bodyPr/>
          <a:lstStyle/>
          <a:p>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Doctor login</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27FA93B-8417-A1E4-A2D4-DD3CA8FBAEDB}"/>
              </a:ext>
            </a:extLst>
          </p:cNvPr>
          <p:cNvPicPr>
            <a:picLocks noChangeAspect="1"/>
          </p:cNvPicPr>
          <p:nvPr/>
        </p:nvPicPr>
        <p:blipFill>
          <a:blip r:embed="rId2"/>
          <a:stretch>
            <a:fillRect/>
          </a:stretch>
        </p:blipFill>
        <p:spPr>
          <a:xfrm>
            <a:off x="2108886" y="1993558"/>
            <a:ext cx="7372865" cy="3631242"/>
          </a:xfrm>
          <a:prstGeom prst="rect">
            <a:avLst/>
          </a:prstGeom>
        </p:spPr>
      </p:pic>
    </p:spTree>
    <p:extLst>
      <p:ext uri="{BB962C8B-B14F-4D97-AF65-F5344CB8AC3E}">
        <p14:creationId xmlns:p14="http://schemas.microsoft.com/office/powerpoint/2010/main" val="3565054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3C8DE-0F8E-A2DB-56A9-2ABE0F1A3231}"/>
              </a:ext>
            </a:extLst>
          </p:cNvPr>
          <p:cNvSpPr>
            <a:spLocks noGrp="1"/>
          </p:cNvSpPr>
          <p:nvPr>
            <p:ph type="title"/>
          </p:nvPr>
        </p:nvSpPr>
        <p:spPr>
          <a:xfrm>
            <a:off x="914397" y="950441"/>
            <a:ext cx="3184637" cy="1801455"/>
          </a:xfrm>
          <a:noFill/>
        </p:spPr>
        <p:txBody>
          <a:bodyPr>
            <a:normAutofit/>
          </a:bodyPr>
          <a:lstStyle/>
          <a:p>
            <a:r>
              <a:rPr lang="en-US" dirty="0">
                <a:latin typeface="Times New Roman" panose="02020603050405020304" pitchFamily="18" charset="0"/>
                <a:cs typeface="Times New Roman" panose="02020603050405020304" pitchFamily="18" charset="0"/>
              </a:rPr>
              <a:t>SEQURITY QUESTION PAGE</a:t>
            </a:r>
          </a:p>
        </p:txBody>
      </p:sp>
      <p:sp>
        <p:nvSpPr>
          <p:cNvPr id="4" name="Content Placeholder 3">
            <a:extLst>
              <a:ext uri="{FF2B5EF4-FFF2-40B4-BE49-F238E27FC236}">
                <a16:creationId xmlns:a16="http://schemas.microsoft.com/office/drawing/2014/main" id="{0044E489-C9F8-CCFA-27EB-A31239247811}"/>
              </a:ext>
            </a:extLst>
          </p:cNvPr>
          <p:cNvSpPr>
            <a:spLocks noGrp="1"/>
          </p:cNvSpPr>
          <p:nvPr>
            <p:ph idx="1"/>
          </p:nvPr>
        </p:nvSpPr>
        <p:spPr>
          <a:xfrm>
            <a:off x="914400" y="2890881"/>
            <a:ext cx="3184633" cy="3052719"/>
          </a:xfrm>
        </p:spPr>
        <p:txBody>
          <a:bodyPr>
            <a:normAutofit/>
          </a:bodyPr>
          <a:lstStyle/>
          <a:p>
            <a:pPr>
              <a:lnSpc>
                <a:spcPct val="110000"/>
              </a:lnSpc>
            </a:pP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After giving correct username and password, user will be prompted to a security question page with a security question. Upon giving correct answer and if the answer matches with the answer which was given by user while signing up, the page navigates to patient database  </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US" sz="1700" dirty="0"/>
          </a:p>
        </p:txBody>
      </p:sp>
      <p:pic>
        <p:nvPicPr>
          <p:cNvPr id="3" name="Picture 2">
            <a:extLst>
              <a:ext uri="{FF2B5EF4-FFF2-40B4-BE49-F238E27FC236}">
                <a16:creationId xmlns:a16="http://schemas.microsoft.com/office/drawing/2014/main" id="{14EAB10C-6B53-7B91-1B8F-43E8F7A12FF5}"/>
              </a:ext>
            </a:extLst>
          </p:cNvPr>
          <p:cNvPicPr>
            <a:picLocks noChangeAspect="1"/>
          </p:cNvPicPr>
          <p:nvPr/>
        </p:nvPicPr>
        <p:blipFill>
          <a:blip r:embed="rId2"/>
          <a:stretch>
            <a:fillRect/>
          </a:stretch>
        </p:blipFill>
        <p:spPr>
          <a:xfrm>
            <a:off x="4648200" y="1606437"/>
            <a:ext cx="5947834" cy="3078003"/>
          </a:xfrm>
          <a:prstGeom prst="rect">
            <a:avLst/>
          </a:prstGeom>
        </p:spPr>
      </p:pic>
    </p:spTree>
    <p:extLst>
      <p:ext uri="{BB962C8B-B14F-4D97-AF65-F5344CB8AC3E}">
        <p14:creationId xmlns:p14="http://schemas.microsoft.com/office/powerpoint/2010/main" val="3699897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68C7-EDDB-B7A6-6BA9-CFE9FC103C80}"/>
              </a:ext>
            </a:extLst>
          </p:cNvPr>
          <p:cNvSpPr>
            <a:spLocks noGrp="1"/>
          </p:cNvSpPr>
          <p:nvPr>
            <p:ph type="title"/>
          </p:nvPr>
        </p:nvSpPr>
        <p:spPr>
          <a:xfrm>
            <a:off x="1620442" y="1233200"/>
            <a:ext cx="8977511" cy="799708"/>
          </a:xfrm>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34CBF246-0BF7-5C2D-5E3D-3C5DD8B035D4}"/>
              </a:ext>
            </a:extLst>
          </p:cNvPr>
          <p:cNvSpPr>
            <a:spLocks noGrp="1"/>
          </p:cNvSpPr>
          <p:nvPr>
            <p:ph idx="1"/>
          </p:nvPr>
        </p:nvSpPr>
        <p:spPr>
          <a:xfrm>
            <a:off x="1620444" y="2163536"/>
            <a:ext cx="8977509" cy="3616777"/>
          </a:xfrm>
        </p:spPr>
        <p:txBody>
          <a:bodyPr>
            <a:normAutofit fontScale="77500" lnSpcReduction="20000"/>
          </a:bodyPr>
          <a:lstStyle/>
          <a:p>
            <a:pPr marL="0" marR="0" algn="just">
              <a:lnSpc>
                <a:spcPct val="200000"/>
              </a:lnSpc>
              <a:spcBef>
                <a:spcPts val="0"/>
              </a:spcBef>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This Project addresses security issues related to Database as a Service (DBaaS) infrastructure in distributed computing. As DBaaS becomes a cloud-based management system, it provides data flexibility and reliability, reducing customers' efforts to manage their own data. However, the focus on the potential fragmentation of data security is different due to the semi-confidential nature of the cloud environment. Malicious people can collect information without permission.</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mitigate these security concerns, it is recommended to install, deploy, and evaluate a reliable DBaaS. The goal is to protect customer data stored in the database while leveraging distributed computing. This project considers the clean development of medical records containing important features such as first name, surname, gender, age, weight, class, and health history. The aim is to ensure the distribution, integrity, and access to the management of sensitive data.</a:t>
            </a:r>
          </a:p>
          <a:p>
            <a:pPr marL="0" marR="0" algn="just">
              <a:lnSpc>
                <a:spcPct val="200000"/>
              </a:lnSpc>
              <a:spcBef>
                <a:spcPts val="0"/>
              </a:spcBef>
              <a:spcAft>
                <a:spcPts val="800"/>
              </a:spcAft>
            </a:pP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0558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97FDD-FB03-DF2E-C589-BC41C4ED7476}"/>
              </a:ext>
            </a:extLst>
          </p:cNvPr>
          <p:cNvSpPr>
            <a:spLocks noGrp="1"/>
          </p:cNvSpPr>
          <p:nvPr>
            <p:ph type="title"/>
          </p:nvPr>
        </p:nvSpPr>
        <p:spPr/>
        <p:txBody>
          <a:bodyPr>
            <a:normAutofit fontScale="90000"/>
          </a:bodyPr>
          <a:lstStyle/>
          <a:p>
            <a:pPr marL="0" marR="0">
              <a:lnSpc>
                <a:spcPct val="107000"/>
              </a:lnSpc>
              <a:spcBef>
                <a:spcPts val="0"/>
              </a:spcBef>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Doctor can have access to all the patient fields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CAN have access to add a new patient </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B2E5C9D-8968-3519-6965-22E9870DF4DF}"/>
              </a:ext>
            </a:extLst>
          </p:cNvPr>
          <p:cNvPicPr>
            <a:picLocks noChangeAspect="1"/>
          </p:cNvPicPr>
          <p:nvPr/>
        </p:nvPicPr>
        <p:blipFill>
          <a:blip r:embed="rId2"/>
          <a:stretch>
            <a:fillRect/>
          </a:stretch>
        </p:blipFill>
        <p:spPr>
          <a:xfrm>
            <a:off x="2446637" y="2479590"/>
            <a:ext cx="7257535" cy="3212756"/>
          </a:xfrm>
          <a:prstGeom prst="rect">
            <a:avLst/>
          </a:prstGeom>
        </p:spPr>
      </p:pic>
    </p:spTree>
    <p:extLst>
      <p:ext uri="{BB962C8B-B14F-4D97-AF65-F5344CB8AC3E}">
        <p14:creationId xmlns:p14="http://schemas.microsoft.com/office/powerpoint/2010/main" val="1965302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BC3A-B6F2-4E73-0F03-9E96D4651DB4}"/>
              </a:ext>
            </a:extLst>
          </p:cNvPr>
          <p:cNvSpPr>
            <a:spLocks noGrp="1"/>
          </p:cNvSpPr>
          <p:nvPr>
            <p:ph type="title"/>
          </p:nvPr>
        </p:nvSpPr>
        <p:spPr>
          <a:xfrm>
            <a:off x="1620442" y="1233199"/>
            <a:ext cx="8977511" cy="785071"/>
          </a:xfrm>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Doctor adds a new patient </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A12159C-8771-E564-C86B-6B0F7DA793C8}"/>
              </a:ext>
            </a:extLst>
          </p:cNvPr>
          <p:cNvPicPr>
            <a:picLocks noChangeAspect="1"/>
          </p:cNvPicPr>
          <p:nvPr/>
        </p:nvPicPr>
        <p:blipFill>
          <a:blip r:embed="rId2"/>
          <a:stretch>
            <a:fillRect/>
          </a:stretch>
        </p:blipFill>
        <p:spPr>
          <a:xfrm>
            <a:off x="2454876" y="2166551"/>
            <a:ext cx="7455243" cy="3393990"/>
          </a:xfrm>
          <a:prstGeom prst="rect">
            <a:avLst/>
          </a:prstGeom>
        </p:spPr>
      </p:pic>
    </p:spTree>
    <p:extLst>
      <p:ext uri="{BB962C8B-B14F-4D97-AF65-F5344CB8AC3E}">
        <p14:creationId xmlns:p14="http://schemas.microsoft.com/office/powerpoint/2010/main" val="3555689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4D1EA-E2D0-BCCC-568E-C03A1048CE0A}"/>
              </a:ext>
            </a:extLst>
          </p:cNvPr>
          <p:cNvPicPr>
            <a:picLocks noChangeAspect="1"/>
          </p:cNvPicPr>
          <p:nvPr/>
        </p:nvPicPr>
        <p:blipFill>
          <a:blip r:embed="rId2"/>
          <a:stretch>
            <a:fillRect/>
          </a:stretch>
        </p:blipFill>
        <p:spPr>
          <a:xfrm>
            <a:off x="2001795" y="1375720"/>
            <a:ext cx="8311977" cy="4341340"/>
          </a:xfrm>
          <a:prstGeom prst="rect">
            <a:avLst/>
          </a:prstGeom>
        </p:spPr>
      </p:pic>
    </p:spTree>
    <p:extLst>
      <p:ext uri="{BB962C8B-B14F-4D97-AF65-F5344CB8AC3E}">
        <p14:creationId xmlns:p14="http://schemas.microsoft.com/office/powerpoint/2010/main" val="375515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02083-4B89-8FE8-15DA-CE79FF4C59BD}"/>
              </a:ext>
            </a:extLst>
          </p:cNvPr>
          <p:cNvSpPr>
            <a:spLocks noGrp="1"/>
          </p:cNvSpPr>
          <p:nvPr>
            <p:ph type="title"/>
          </p:nvPr>
        </p:nvSpPr>
        <p:spPr>
          <a:xfrm>
            <a:off x="1620442" y="1233200"/>
            <a:ext cx="8977511" cy="799708"/>
          </a:xfrm>
        </p:spPr>
        <p:txBody>
          <a:bodyPr/>
          <a:lstStyle/>
          <a:p>
            <a:r>
              <a:rPr lang="en-US" dirty="0">
                <a:latin typeface="Times New Roman" panose="02020603050405020304" pitchFamily="18" charset="0"/>
                <a:cs typeface="Times New Roman" panose="02020603050405020304" pitchFamily="18" charset="0"/>
              </a:rPr>
              <a:t>ADD NEW PATIENT PAGE</a:t>
            </a:r>
            <a:endParaRPr lang="en-US" dirty="0"/>
          </a:p>
        </p:txBody>
      </p:sp>
      <p:pic>
        <p:nvPicPr>
          <p:cNvPr id="3" name="Picture 2">
            <a:extLst>
              <a:ext uri="{FF2B5EF4-FFF2-40B4-BE49-F238E27FC236}">
                <a16:creationId xmlns:a16="http://schemas.microsoft.com/office/drawing/2014/main" id="{E5CC6481-1496-990D-A27F-CD3A34E55BC5}"/>
              </a:ext>
            </a:extLst>
          </p:cNvPr>
          <p:cNvPicPr>
            <a:picLocks noChangeAspect="1"/>
          </p:cNvPicPr>
          <p:nvPr/>
        </p:nvPicPr>
        <p:blipFill>
          <a:blip r:embed="rId2"/>
          <a:stretch>
            <a:fillRect/>
          </a:stretch>
        </p:blipFill>
        <p:spPr>
          <a:xfrm>
            <a:off x="2388973" y="2133600"/>
            <a:ext cx="7381103" cy="3491200"/>
          </a:xfrm>
          <a:prstGeom prst="rect">
            <a:avLst/>
          </a:prstGeom>
        </p:spPr>
      </p:pic>
    </p:spTree>
    <p:extLst>
      <p:ext uri="{BB962C8B-B14F-4D97-AF65-F5344CB8AC3E}">
        <p14:creationId xmlns:p14="http://schemas.microsoft.com/office/powerpoint/2010/main" val="2474588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900C-C910-0B53-EF69-1B70ACF876C2}"/>
              </a:ext>
            </a:extLst>
          </p:cNvPr>
          <p:cNvSpPr>
            <a:spLocks noGrp="1"/>
          </p:cNvSpPr>
          <p:nvPr>
            <p:ph type="title"/>
          </p:nvPr>
        </p:nvSpPr>
        <p:spPr>
          <a:xfrm>
            <a:off x="1620442" y="1233199"/>
            <a:ext cx="8977511" cy="873187"/>
          </a:xfrm>
        </p:spPr>
        <p:txBody>
          <a:bodyPr/>
          <a:lstStyle/>
          <a:p>
            <a:r>
              <a:rPr lang="en-US" dirty="0">
                <a:latin typeface="Times New Roman" panose="02020603050405020304" pitchFamily="18" charset="0"/>
                <a:cs typeface="Times New Roman" panose="02020603050405020304" pitchFamily="18" charset="0"/>
              </a:rPr>
              <a:t>Patient added </a:t>
            </a:r>
            <a:r>
              <a:rPr lang="en-IN" dirty="0">
                <a:effectLst/>
                <a:latin typeface="Times New Roman" panose="02020603050405020304" pitchFamily="18" charset="0"/>
                <a:ea typeface="Calibri" panose="020F0502020204030204" pitchFamily="34" charset="0"/>
                <a:cs typeface="Times New Roman" panose="02020603050405020304" pitchFamily="18" charset="0"/>
              </a:rPr>
              <a:t>successfully </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6738A49-78F5-CF80-EEC3-EDC8CB5437BE}"/>
              </a:ext>
            </a:extLst>
          </p:cNvPr>
          <p:cNvPicPr>
            <a:picLocks noChangeAspect="1"/>
          </p:cNvPicPr>
          <p:nvPr/>
        </p:nvPicPr>
        <p:blipFill>
          <a:blip r:embed="rId2"/>
          <a:stretch>
            <a:fillRect/>
          </a:stretch>
        </p:blipFill>
        <p:spPr>
          <a:xfrm>
            <a:off x="2183027" y="2314832"/>
            <a:ext cx="7035114" cy="3309969"/>
          </a:xfrm>
          <a:prstGeom prst="rect">
            <a:avLst/>
          </a:prstGeom>
        </p:spPr>
      </p:pic>
    </p:spTree>
    <p:extLst>
      <p:ext uri="{BB962C8B-B14F-4D97-AF65-F5344CB8AC3E}">
        <p14:creationId xmlns:p14="http://schemas.microsoft.com/office/powerpoint/2010/main" val="1115606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E26772-EAFC-10BB-4659-99BF2A8A1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873" y="936938"/>
            <a:ext cx="4427941" cy="498412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C72CF-4777-A989-CAA0-F00C194A252A}"/>
              </a:ext>
            </a:extLst>
          </p:cNvPr>
          <p:cNvSpPr>
            <a:spLocks noGrp="1"/>
          </p:cNvSpPr>
          <p:nvPr>
            <p:ph type="title"/>
          </p:nvPr>
        </p:nvSpPr>
        <p:spPr>
          <a:xfrm>
            <a:off x="914400" y="1597225"/>
            <a:ext cx="3351173" cy="2410804"/>
          </a:xfrm>
        </p:spPr>
        <p:txBody>
          <a:bodyPr vert="horz" lIns="91440" tIns="45720" rIns="91440" bIns="45720" rtlCol="0" anchor="ctr">
            <a:normAutofit fontScale="90000"/>
          </a:bodyPr>
          <a:lstStyle/>
          <a:p>
            <a:pPr>
              <a:lnSpc>
                <a:spcPct val="110000"/>
              </a:lnSpc>
            </a:pPr>
            <a:r>
              <a:rPr lang="en-US" sz="2500" spc="530" dirty="0">
                <a:latin typeface="Times New Roman" panose="02020603050405020304" pitchFamily="18" charset="0"/>
                <a:cs typeface="Times New Roman" panose="02020603050405020304" pitchFamily="18" charset="0"/>
              </a:rPr>
              <a:t>BOTH LAST NAME AND HEALTH HISTORY GETS ENCRYPTED AND STORED IN THE DATABASE</a:t>
            </a:r>
          </a:p>
        </p:txBody>
      </p:sp>
      <p:pic>
        <p:nvPicPr>
          <p:cNvPr id="4" name="Picture 3" descr="A screenshot of a computer&#10;&#10;Description automatically generated">
            <a:extLst>
              <a:ext uri="{FF2B5EF4-FFF2-40B4-BE49-F238E27FC236}">
                <a16:creationId xmlns:a16="http://schemas.microsoft.com/office/drawing/2014/main" id="{3DF8D97A-F6DE-57EB-F62C-AA10A74D8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370" y="1474573"/>
            <a:ext cx="6811997" cy="4028303"/>
          </a:xfrm>
          <a:prstGeom prst="rect">
            <a:avLst/>
          </a:prstGeom>
        </p:spPr>
      </p:pic>
    </p:spTree>
    <p:extLst>
      <p:ext uri="{BB962C8B-B14F-4D97-AF65-F5344CB8AC3E}">
        <p14:creationId xmlns:p14="http://schemas.microsoft.com/office/powerpoint/2010/main" val="4064739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2D0267C2-9A87-5888-0384-969AD93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8570" y="930513"/>
            <a:ext cx="3740452" cy="4989589"/>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5587CA-0C42-72DF-6602-5A9A8AE77EF7}"/>
              </a:ext>
            </a:extLst>
          </p:cNvPr>
          <p:cNvSpPr>
            <a:spLocks noGrp="1"/>
          </p:cNvSpPr>
          <p:nvPr>
            <p:ph type="title"/>
          </p:nvPr>
        </p:nvSpPr>
        <p:spPr>
          <a:xfrm>
            <a:off x="1186249" y="2067697"/>
            <a:ext cx="2914696" cy="2504302"/>
          </a:xfrm>
        </p:spPr>
        <p:txBody>
          <a:bodyPr vert="horz" lIns="91440" tIns="45720" rIns="91440" bIns="45720" rtlCol="0" anchor="b">
            <a:normAutofit fontScale="90000"/>
          </a:bodyPr>
          <a:lstStyle/>
          <a:p>
            <a:pPr>
              <a:lnSpc>
                <a:spcPct val="110000"/>
              </a:lnSpc>
            </a:pPr>
            <a:r>
              <a:rPr lang="en-US" sz="2500" spc="530" dirty="0">
                <a:latin typeface="Times New Roman" panose="02020603050405020304" pitchFamily="18" charset="0"/>
                <a:cs typeface="Times New Roman" panose="02020603050405020304" pitchFamily="18" charset="0"/>
              </a:rPr>
              <a:t>PASSWORD GETS ENCRYPTED AND STORED IN THE DATABASE</a:t>
            </a:r>
          </a:p>
        </p:txBody>
      </p:sp>
      <p:pic>
        <p:nvPicPr>
          <p:cNvPr id="4" name="Picture 3" descr="A screenshot of a computer&#10;&#10;Description automatically generated">
            <a:extLst>
              <a:ext uri="{FF2B5EF4-FFF2-40B4-BE49-F238E27FC236}">
                <a16:creationId xmlns:a16="http://schemas.microsoft.com/office/drawing/2014/main" id="{03A4A75F-496F-D350-B499-EA8F340E5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838" y="1334530"/>
            <a:ext cx="6087762" cy="4127156"/>
          </a:xfrm>
          <a:prstGeom prst="rect">
            <a:avLst/>
          </a:prstGeom>
        </p:spPr>
      </p:pic>
    </p:spTree>
    <p:extLst>
      <p:ext uri="{BB962C8B-B14F-4D97-AF65-F5344CB8AC3E}">
        <p14:creationId xmlns:p14="http://schemas.microsoft.com/office/powerpoint/2010/main" val="3781499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3403-3093-74B8-48A0-CC39FBA5280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CONSLUSION</a:t>
            </a:r>
          </a:p>
        </p:txBody>
      </p:sp>
      <p:sp>
        <p:nvSpPr>
          <p:cNvPr id="3" name="Content Placeholder 2">
            <a:extLst>
              <a:ext uri="{FF2B5EF4-FFF2-40B4-BE49-F238E27FC236}">
                <a16:creationId xmlns:a16="http://schemas.microsoft.com/office/drawing/2014/main" id="{9A0AE817-1184-6123-5BB4-56A3C059B2AC}"/>
              </a:ext>
            </a:extLst>
          </p:cNvPr>
          <p:cNvSpPr>
            <a:spLocks noGrp="1"/>
          </p:cNvSpPr>
          <p:nvPr>
            <p:ph idx="1"/>
          </p:nvPr>
        </p:nvSpPr>
        <p:spPr/>
        <p:txBody>
          <a:bodyPr>
            <a:normAutofit/>
          </a:bodyPr>
          <a:lstStyle/>
          <a:p>
            <a:r>
              <a:rPr lang="en-US" sz="1500" dirty="0">
                <a:latin typeface="Times New Roman" panose="02020603050405020304" pitchFamily="18" charset="0"/>
                <a:cs typeface="Times New Roman" panose="02020603050405020304" pitchFamily="18" charset="0"/>
              </a:rPr>
              <a:t>In conclusion, the Secure DBaaS for Health Records project represents a significant advancement in ensuring the confidentiality and integrity of sensitive healthcare data. By implementing robust encryption techniques and incorporating Multi-Factor Authentication (MFA), our solution provides a secure platform for managing patient details while maintaining usability and accessibility for authorized users. The successful integration of user signup, login, and data management functionalities demonstrates the efficacy of our approach in enhancing data security. Looking ahead, the project sets the stage for further enhancements, including the exploration of role-based access control and performance optimizations, to meet the evolving demands of healthcare data management. Overall, our project underscores the importance of prioritizing data security in healthcare systems to protect patient privacy and confidentiality effectively</a:t>
            </a:r>
            <a:endParaRPr lang="en-IN" sz="15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2771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58C8-F292-B350-3EF6-6A5F3BDB87C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7470A9F0-9859-E02E-5A0C-323A95C981EB}"/>
              </a:ext>
            </a:extLst>
          </p:cNvPr>
          <p:cNvSpPr>
            <a:spLocks noGrp="1"/>
          </p:cNvSpPr>
          <p:nvPr>
            <p:ph idx="1"/>
          </p:nvPr>
        </p:nvSpPr>
        <p:spPr/>
        <p:txBody>
          <a:bodyPr>
            <a:normAutofit fontScale="85000" lnSpcReduction="10000"/>
          </a:bodyPr>
          <a:lstStyle/>
          <a:p>
            <a:pPr marL="0" indent="0">
              <a:buNone/>
            </a:pPr>
            <a:r>
              <a:rPr lang="en-US" b="1" dirty="0"/>
              <a:t>1.	Z. </a:t>
            </a:r>
            <a:r>
              <a:rPr lang="en-US" b="1" dirty="0" err="1"/>
              <a:t>Chkirbene</a:t>
            </a:r>
            <a:r>
              <a:rPr lang="en-US" b="1" dirty="0"/>
              <a:t>, R. </a:t>
            </a:r>
            <a:r>
              <a:rPr lang="en-US" b="1" dirty="0" err="1"/>
              <a:t>Hamila</a:t>
            </a:r>
            <a:r>
              <a:rPr lang="en-US" b="1" dirty="0"/>
              <a:t> and A. </a:t>
            </a:r>
            <a:r>
              <a:rPr lang="en-US" b="1" dirty="0" err="1"/>
              <a:t>Erbad</a:t>
            </a:r>
            <a:r>
              <a:rPr lang="en-US" b="1" dirty="0"/>
              <a:t>, "Secure Medical Data Sharing For Healthcare System," 2022 IEEE 33rd Annual International Symposium on Personal, Indoor and Mobile Radio Communications (PIMRC), Kyoto, Japan, 2022, pp. 641-647, doi:10.1109/PIMRC54779.2022.9977665</a:t>
            </a:r>
          </a:p>
          <a:p>
            <a:pPr marL="0" indent="0">
              <a:buNone/>
            </a:pPr>
            <a:endParaRPr lang="en-US" b="1" dirty="0"/>
          </a:p>
          <a:p>
            <a:pPr marL="0" indent="0">
              <a:buNone/>
            </a:pPr>
            <a:r>
              <a:rPr lang="en-US" b="1" dirty="0"/>
              <a:t>2.	Gupta, R.; Kanungo, P.; </a:t>
            </a:r>
            <a:r>
              <a:rPr lang="en-US" b="1" dirty="0" err="1"/>
              <a:t>Dagdee</a:t>
            </a:r>
            <a:r>
              <a:rPr lang="en-US" b="1" dirty="0"/>
              <a:t>, N.; Madhu, G.; Sahoo, K.S.; </a:t>
            </a:r>
            <a:r>
              <a:rPr lang="en-US" b="1" dirty="0" err="1"/>
              <a:t>Jhanjhi</a:t>
            </a:r>
            <a:r>
              <a:rPr lang="en-US" b="1" dirty="0"/>
              <a:t>, N.Z.; </a:t>
            </a:r>
            <a:r>
              <a:rPr lang="en-US" b="1" dirty="0" err="1"/>
              <a:t>Masud</a:t>
            </a:r>
            <a:r>
              <a:rPr lang="en-US" b="1" dirty="0"/>
              <a:t>, M.; </a:t>
            </a:r>
            <a:r>
              <a:rPr lang="en-US" b="1" dirty="0" err="1"/>
              <a:t>Almalki</a:t>
            </a:r>
            <a:r>
              <a:rPr lang="en-US" b="1" dirty="0"/>
              <a:t>, N.S.; </a:t>
            </a:r>
            <a:r>
              <a:rPr lang="en-US" b="1" dirty="0" err="1"/>
              <a:t>AlZain</a:t>
            </a:r>
            <a:r>
              <a:rPr lang="en-US" b="1" dirty="0"/>
              <a:t>, M.A. Secured and Privacy-Preserving Multi-Authority Access Control System for Cloud-Based Healthcare Data Sharing. Sensors 2023, 23, 2617. https://doi.org/10.3390/s23052617</a:t>
            </a:r>
          </a:p>
          <a:p>
            <a:pPr marL="0" indent="0">
              <a:buNone/>
            </a:pPr>
            <a:endParaRPr lang="en-US" b="1" dirty="0"/>
          </a:p>
          <a:p>
            <a:pPr marL="0" indent="0">
              <a:buNone/>
            </a:pPr>
            <a:r>
              <a:rPr lang="en-US" b="1" dirty="0"/>
              <a:t>3.	Sivan, R.; </a:t>
            </a:r>
            <a:r>
              <a:rPr lang="en-US" b="1" dirty="0" err="1"/>
              <a:t>Zukarnain</a:t>
            </a:r>
            <a:r>
              <a:rPr lang="en-US" b="1" dirty="0"/>
              <a:t>, Z.A. Security and Privacy in Cloud-Based E-Health System. Symmetry 2021, 13, 742. https://doi.org/10.3390/ sym13050742</a:t>
            </a:r>
          </a:p>
          <a:p>
            <a:pPr marL="0" indent="0">
              <a:buNone/>
            </a:pPr>
            <a:endParaRPr lang="en-US" b="1" dirty="0"/>
          </a:p>
          <a:p>
            <a:endParaRPr lang="en-US" dirty="0"/>
          </a:p>
        </p:txBody>
      </p:sp>
    </p:spTree>
    <p:extLst>
      <p:ext uri="{BB962C8B-B14F-4D97-AF65-F5344CB8AC3E}">
        <p14:creationId xmlns:p14="http://schemas.microsoft.com/office/powerpoint/2010/main" val="2154535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C6072-F431-3C43-0F10-0C86EC1D9BF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AB21EE40-6BBA-1FA7-B112-C9FF0F3CEB33}"/>
              </a:ext>
            </a:extLst>
          </p:cNvPr>
          <p:cNvSpPr>
            <a:spLocks noGrp="1"/>
          </p:cNvSpPr>
          <p:nvPr>
            <p:ph idx="1"/>
          </p:nvPr>
        </p:nvSpPr>
        <p:spPr/>
        <p:txBody>
          <a:bodyPr>
            <a:normAutofit fontScale="77500" lnSpcReduction="20000"/>
          </a:bodyPr>
          <a:lstStyle/>
          <a:p>
            <a:pPr marL="342900" marR="0" lvl="0" indent="-342900">
              <a:spcBef>
                <a:spcPts val="0"/>
              </a:spcBef>
              <a:spcAft>
                <a:spcPts val="0"/>
              </a:spcAft>
              <a:buFont typeface="Wingdings" panose="05000000000000000000" pitchFamily="2" charset="2"/>
              <a:buChar char=""/>
            </a:pP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Punithavathi</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Jeyalaksshmi</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S. Secure Block Chain-Based Healthcare Sensitive</a:t>
            </a:r>
            <a:r>
              <a:rPr lang="en-IN" kern="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Data Prediction Using Pragmatic Quasi-Identifiers in a Decentralized Cloud Environment. SN COMPUT. SCI. 5, 41 (2024).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https://doi.org/10.1007/s42979-023-02333-8</a:t>
            </a:r>
            <a:endPar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Wingdings" panose="05000000000000000000" pitchFamily="2" charset="2"/>
              <a:buChar char=""/>
            </a:pPr>
            <a:endParaRPr lang="en-IN" kern="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0"/>
              </a:spcAft>
              <a:buFont typeface="Wingdings" panose="05000000000000000000" pitchFamily="2" charset="2"/>
              <a:buChar char=""/>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Rahman, M.M., Sifat, M.N.A., Rahman, M., Rahman, M., Mamun, S.A., Kaiser, M.S.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HealthBlock</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 Secured Healthcare System Using Blockchain. In: Hossain, M.S., Majumder, S.P., Siddique, N., Hossain, M.S. (eds) The Fourth Industrial Revolution and Beyond. Lecture Notes in Electrical Engineering, vol 980. Springer, Singapore (2023).</a:t>
            </a:r>
            <a:r>
              <a:rPr lang="en-IN" sz="1800" u="sng" kern="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https://doi.org/10.1007/978-981-19-8032-9_14</a:t>
            </a:r>
            <a:endParaRPr lang="en-IN" sz="1800" u="sng" kern="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spcAft>
                <a:spcPts val="0"/>
              </a:spcAft>
              <a:buFont typeface="Wingdings" panose="05000000000000000000" pitchFamily="2" charset="2"/>
              <a:buChar char=""/>
            </a:pPr>
            <a:endParaRPr lang="en-IN" u="sng" kern="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0"/>
              </a:spcAft>
              <a:buFont typeface="Wingdings" panose="05000000000000000000" pitchFamily="2" charset="2"/>
              <a:buChar char=""/>
            </a:pP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Mailthody</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V. S., Wei, J., Chen, N.,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Behnia</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M., Yao, R., Wang, Q., Agrawal, V., He, C., Wang, L., Chen, L., Agarwal, A., Richter, E.,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Hwu</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W.-M., Fletcher, C., Xiong, J., Miller, A., &amp; Patel, S. Safer Illinois and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RokWall</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Privacy Preserving University Health Apps for COVID-19.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arXiv</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(2021). https://arxiv.org/abs/2101.07897v2</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23862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10C85-7450-1C13-A528-F9E1F0675C9D}"/>
              </a:ext>
            </a:extLst>
          </p:cNvPr>
          <p:cNvSpPr>
            <a:spLocks noGrp="1"/>
          </p:cNvSpPr>
          <p:nvPr>
            <p:ph idx="1"/>
          </p:nvPr>
        </p:nvSpPr>
        <p:spPr>
          <a:xfrm>
            <a:off x="1620444" y="1632857"/>
            <a:ext cx="8977509" cy="3928567"/>
          </a:xfrm>
        </p:spPr>
        <p:txBody>
          <a:bodyPr>
            <a:normAutofit/>
          </a:bodyPr>
          <a:lstStyle/>
          <a:p>
            <a:r>
              <a:rPr lang="en-IN" sz="1700" kern="100" dirty="0">
                <a:effectLst/>
                <a:latin typeface="Times New Roman" panose="02020603050405020304" pitchFamily="18" charset="0"/>
                <a:ea typeface="Calibri" panose="020F0502020204030204" pitchFamily="34" charset="0"/>
                <a:cs typeface="Times New Roman" panose="02020603050405020304" pitchFamily="18" charset="0"/>
              </a:rPr>
              <a:t>The project is also about measures to increase safety and comfort. Scrambling data before sending it to the dataset can increase security, but it can also make the dataset problematic. The role therefore aims to coordinate the ability to obtain information and manage the effectiveness of information issues. The overall goal is to increase the security of the DBaaS framework, especially in cases where cloud environments are considered semi-trusted.</a:t>
            </a:r>
            <a:endParaRPr lang="en-US"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400" dirty="0"/>
          </a:p>
        </p:txBody>
      </p:sp>
    </p:spTree>
    <p:extLst>
      <p:ext uri="{BB962C8B-B14F-4D97-AF65-F5344CB8AC3E}">
        <p14:creationId xmlns:p14="http://schemas.microsoft.com/office/powerpoint/2010/main" val="982866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630C39-ABE7-EF0E-F0B5-DE4E26DE6AFA}"/>
              </a:ext>
            </a:extLst>
          </p:cNvPr>
          <p:cNvSpPr>
            <a:spLocks noGrp="1"/>
          </p:cNvSpPr>
          <p:nvPr>
            <p:ph idx="1"/>
          </p:nvPr>
        </p:nvSpPr>
        <p:spPr>
          <a:xfrm>
            <a:off x="1485691" y="1615627"/>
            <a:ext cx="8977509" cy="3626746"/>
          </a:xfrm>
        </p:spPr>
        <p:txBody>
          <a:bodyPr>
            <a:normAutofit fontScale="85000" lnSpcReduction="10000"/>
          </a:bodyPr>
          <a:lstStyle/>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Punithavathi</a:t>
            </a:r>
            <a:r>
              <a:rPr lang="en-IN" dirty="0">
                <a:latin typeface="Times New Roman" panose="02020603050405020304" pitchFamily="18" charset="0"/>
                <a:cs typeface="Times New Roman" panose="02020603050405020304" pitchFamily="18" charset="0"/>
              </a:rPr>
              <a:t>, S., </a:t>
            </a:r>
            <a:r>
              <a:rPr lang="en-IN" dirty="0" err="1">
                <a:latin typeface="Times New Roman" panose="02020603050405020304" pitchFamily="18" charset="0"/>
                <a:cs typeface="Times New Roman" panose="02020603050405020304" pitchFamily="18" charset="0"/>
              </a:rPr>
              <a:t>Jeyalaksshmi</a:t>
            </a:r>
            <a:r>
              <a:rPr lang="en-IN" dirty="0">
                <a:latin typeface="Times New Roman" panose="02020603050405020304" pitchFamily="18" charset="0"/>
                <a:cs typeface="Times New Roman" panose="02020603050405020304" pitchFamily="18" charset="0"/>
              </a:rPr>
              <a:t>, S. Secure Block Chain-Based Healthcare Sensitive Data Prediction Using Pragmatic Quasi-Identifiers in a Decentralized Cloud Environment. SN COMPUT. SCI. 5, 41 (2024). https://doi.org/10.1007/s42979-023-02333-8</a:t>
            </a: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Rahman, M.M., Sifat, M.N.A., Rahman, M., Rahman, M., Mamun, S.A., Kaiser, M.S. (2023). </a:t>
            </a:r>
            <a:r>
              <a:rPr lang="en-IN" dirty="0" err="1">
                <a:latin typeface="Times New Roman" panose="02020603050405020304" pitchFamily="18" charset="0"/>
                <a:cs typeface="Times New Roman" panose="02020603050405020304" pitchFamily="18" charset="0"/>
              </a:rPr>
              <a:t>HealthBlock</a:t>
            </a:r>
            <a:r>
              <a:rPr lang="en-IN" dirty="0">
                <a:latin typeface="Times New Roman" panose="02020603050405020304" pitchFamily="18" charset="0"/>
                <a:cs typeface="Times New Roman" panose="02020603050405020304" pitchFamily="18" charset="0"/>
              </a:rPr>
              <a:t>: A Secured Healthcare System Using Blockchain. In: Hossain, M.S., Majumder, S.P., Siddique, N., Hossain, M.S. (eds) The Fourth Industrial Revolution and Beyond. Lecture Notes in Electrical Engineering, vol 980. Springer, Singapore. https://doi.org/10.1007/978-981-19-8032-9_14</a:t>
            </a: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Mailthody</a:t>
            </a:r>
            <a:r>
              <a:rPr lang="en-IN" dirty="0">
                <a:latin typeface="Times New Roman" panose="02020603050405020304" pitchFamily="18" charset="0"/>
                <a:cs typeface="Times New Roman" panose="02020603050405020304" pitchFamily="18" charset="0"/>
              </a:rPr>
              <a:t>, V. S., Wei, J., Chen, N., </a:t>
            </a:r>
            <a:r>
              <a:rPr lang="en-IN" dirty="0" err="1">
                <a:latin typeface="Times New Roman" panose="02020603050405020304" pitchFamily="18" charset="0"/>
                <a:cs typeface="Times New Roman" panose="02020603050405020304" pitchFamily="18" charset="0"/>
              </a:rPr>
              <a:t>Behnia</a:t>
            </a:r>
            <a:r>
              <a:rPr lang="en-IN" dirty="0">
                <a:latin typeface="Times New Roman" panose="02020603050405020304" pitchFamily="18" charset="0"/>
                <a:cs typeface="Times New Roman" panose="02020603050405020304" pitchFamily="18" charset="0"/>
              </a:rPr>
              <a:t>, M., Yao, R., Wang, Q., Agrawal, V., He, C., Wang, L., Chen, L., Agarwal, A., Richter, E., </a:t>
            </a:r>
            <a:r>
              <a:rPr lang="en-IN" dirty="0" err="1">
                <a:latin typeface="Times New Roman" panose="02020603050405020304" pitchFamily="18" charset="0"/>
                <a:cs typeface="Times New Roman" panose="02020603050405020304" pitchFamily="18" charset="0"/>
              </a:rPr>
              <a:t>Hwu</a:t>
            </a:r>
            <a:r>
              <a:rPr lang="en-IN" dirty="0">
                <a:latin typeface="Times New Roman" panose="02020603050405020304" pitchFamily="18" charset="0"/>
                <a:cs typeface="Times New Roman" panose="02020603050405020304" pitchFamily="18" charset="0"/>
              </a:rPr>
              <a:t>, W.-M., Fletcher, C., Xiong, J., Miller, A., &amp; Patel, S. (2021). Safer Illinois and </a:t>
            </a:r>
            <a:r>
              <a:rPr lang="en-IN" dirty="0" err="1">
                <a:latin typeface="Times New Roman" panose="02020603050405020304" pitchFamily="18" charset="0"/>
                <a:cs typeface="Times New Roman" panose="02020603050405020304" pitchFamily="18" charset="0"/>
              </a:rPr>
              <a:t>RokWall</a:t>
            </a:r>
            <a:r>
              <a:rPr lang="en-IN" dirty="0">
                <a:latin typeface="Times New Roman" panose="02020603050405020304" pitchFamily="18" charset="0"/>
                <a:cs typeface="Times New Roman" panose="02020603050405020304" pitchFamily="18" charset="0"/>
              </a:rPr>
              <a:t>: Privacy Preserving University Health Apps for COVID-19. </a:t>
            </a:r>
            <a:r>
              <a:rPr lang="en-IN" dirty="0" err="1">
                <a:latin typeface="Times New Roman" panose="02020603050405020304" pitchFamily="18" charset="0"/>
                <a:cs typeface="Times New Roman" panose="02020603050405020304" pitchFamily="18" charset="0"/>
              </a:rPr>
              <a:t>arXiv</a:t>
            </a:r>
            <a:r>
              <a:rPr lang="en-IN" dirty="0">
                <a:latin typeface="Times New Roman" panose="02020603050405020304" pitchFamily="18" charset="0"/>
                <a:cs typeface="Times New Roman" panose="02020603050405020304" pitchFamily="18" charset="0"/>
              </a:rPr>
              <a:t>. https://arxiv.org/abs/2101.07897v2</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4148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B4E09-3AB2-F6AF-D865-AFD9F594F1D9}"/>
              </a:ext>
            </a:extLst>
          </p:cNvPr>
          <p:cNvSpPr>
            <a:spLocks noGrp="1"/>
          </p:cNvSpPr>
          <p:nvPr>
            <p:ph type="title"/>
          </p:nvPr>
        </p:nvSpPr>
        <p:spPr>
          <a:xfrm>
            <a:off x="1620444" y="1174282"/>
            <a:ext cx="8977511" cy="1068405"/>
          </a:xfrm>
        </p:spPr>
        <p:txBody>
          <a:bodyPr>
            <a:normAutofit fontScale="90000"/>
          </a:bodyPr>
          <a:lstStyle/>
          <a:p>
            <a:r>
              <a:rPr lang="en-IN" sz="2800" b="1" kern="0" dirty="0">
                <a:effectLst/>
                <a:latin typeface="Times New Roman" panose="02020603050405020304" pitchFamily="18" charset="0"/>
                <a:ea typeface="Times New Roman" panose="02020603050405020304" pitchFamily="18" charset="0"/>
                <a:cs typeface="Times New Roman" panose="02020603050405020304" pitchFamily="18" charset="0"/>
              </a:rPr>
              <a:t>Front End Background Reference </a:t>
            </a:r>
            <a:br>
              <a:rPr lang="en-IN" sz="2800" b="1"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2800" b="1" kern="0" dirty="0">
                <a:effectLst/>
                <a:latin typeface="Times New Roman" panose="02020603050405020304" pitchFamily="18" charset="0"/>
                <a:ea typeface="Times New Roman" panose="02020603050405020304" pitchFamily="18" charset="0"/>
                <a:cs typeface="Times New Roman" panose="02020603050405020304" pitchFamily="18" charset="0"/>
              </a:rPr>
              <a:t>links</a:t>
            </a:r>
            <a:endParaRPr lang="en-IN" dirty="0"/>
          </a:p>
        </p:txBody>
      </p:sp>
      <p:sp>
        <p:nvSpPr>
          <p:cNvPr id="3" name="Content Placeholder 2">
            <a:extLst>
              <a:ext uri="{FF2B5EF4-FFF2-40B4-BE49-F238E27FC236}">
                <a16:creationId xmlns:a16="http://schemas.microsoft.com/office/drawing/2014/main" id="{25633870-3DDF-894D-C34D-644D3FF8C6F5}"/>
              </a:ext>
            </a:extLst>
          </p:cNvPr>
          <p:cNvSpPr>
            <a:spLocks noGrp="1"/>
          </p:cNvSpPr>
          <p:nvPr>
            <p:ph idx="1"/>
          </p:nvPr>
        </p:nvSpPr>
        <p:spPr/>
        <p:txBody>
          <a:bodyPr/>
          <a:lstStyle/>
          <a:p>
            <a:pPr marL="342900" lvl="0" indent="-342900" algn="just">
              <a:lnSpc>
                <a:spcPct val="107000"/>
              </a:lnSpc>
              <a:buFont typeface="+mj-lt"/>
              <a:buAutoNum type="arabicPeriod"/>
            </a:pPr>
            <a:r>
              <a:rPr lang="en-IN" sz="1800" u="sng" kern="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https://wallpaperaccess.com/full/4112935.png</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u="sng" kern="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https://www.princess-jane.com/Glass/glass-bluecloudyglass.png</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u="sng" kern="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https://i.pinimg.com/originals/4c/98/4e/4c984ef0291409fef0a0942b391f6287.jpg</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IN" sz="1800" u="sng" kern="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https://wallpapercave.com/wp/wp8003140.jpg</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06360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CD50F3-A929-69C7-C7AB-CAB0F02FC15B}"/>
              </a:ext>
            </a:extLst>
          </p:cNvPr>
          <p:cNvSpPr>
            <a:spLocks noGrp="1"/>
          </p:cNvSpPr>
          <p:nvPr>
            <p:ph type="ctrTitle"/>
          </p:nvPr>
        </p:nvSpPr>
        <p:spPr/>
        <p:txBody>
          <a:bodyPr>
            <a:normAutofit/>
          </a:bodyPr>
          <a:lstStyle/>
          <a:p>
            <a:r>
              <a:rPr lang="en-US" sz="5500" dirty="0"/>
              <a:t>            THANK YOU</a:t>
            </a:r>
          </a:p>
        </p:txBody>
      </p:sp>
    </p:spTree>
    <p:extLst>
      <p:ext uri="{BB962C8B-B14F-4D97-AF65-F5344CB8AC3E}">
        <p14:creationId xmlns:p14="http://schemas.microsoft.com/office/powerpoint/2010/main" val="24632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0DC8-A3B0-7B02-37CC-41686BC9B4AF}"/>
              </a:ext>
            </a:extLst>
          </p:cNvPr>
          <p:cNvSpPr>
            <a:spLocks noGrp="1"/>
          </p:cNvSpPr>
          <p:nvPr>
            <p:ph type="title"/>
          </p:nvPr>
        </p:nvSpPr>
        <p:spPr>
          <a:xfrm>
            <a:off x="1620442" y="1233200"/>
            <a:ext cx="8977511" cy="799708"/>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592F1110-4440-C766-07F5-AE7F3ADAE969}"/>
              </a:ext>
            </a:extLst>
          </p:cNvPr>
          <p:cNvSpPr>
            <a:spLocks noGrp="1"/>
          </p:cNvSpPr>
          <p:nvPr>
            <p:ph idx="1"/>
          </p:nvPr>
        </p:nvSpPr>
        <p:spPr>
          <a:xfrm>
            <a:off x="1620444" y="2318657"/>
            <a:ext cx="8977509" cy="3242767"/>
          </a:xfrm>
        </p:spPr>
        <p:txBody>
          <a:bodyPr>
            <a:normAutofit/>
          </a:bodyPr>
          <a:lstStyle/>
          <a:p>
            <a:pPr marL="0" marR="0" algn="just">
              <a:lnSpc>
                <a:spcPct val="107000"/>
              </a:lnSpc>
              <a:spcBef>
                <a:spcPts val="0"/>
              </a:spcBef>
              <a:spcAft>
                <a:spcPts val="1200"/>
              </a:spcAf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In the modern times, safeguarding sensitive health records has emerged as a paramount concern, given the significant threats that data breaches represent to privacy and confidentiality. DBaaS, or Database as a Service, presents a novel chance to efficiently handle healthcare data. However, there remain persistent concerns regarding the security of data, particularly in semi-confidential environments. Fraudulent persons exploit vulnerabilities to obtain illegal access to information, underscoring the need for robust encryption methods. </a:t>
            </a:r>
          </a:p>
          <a:p>
            <a:pPr marL="0" algn="just">
              <a:lnSpc>
                <a:spcPct val="107000"/>
              </a:lnSpc>
              <a:spcBef>
                <a:spcPts val="0"/>
              </a:spcBef>
              <a:spcAft>
                <a:spcPts val="1200"/>
              </a:spcAft>
            </a:pPr>
            <a:r>
              <a:rPr lang="en-IN" sz="1400" kern="0" dirty="0">
                <a:effectLst/>
                <a:latin typeface="Times New Roman" panose="02020603050405020304" pitchFamily="18" charset="0"/>
                <a:ea typeface="Times New Roman" panose="02020603050405020304" pitchFamily="18" charset="0"/>
              </a:rPr>
              <a:t>Introducing Secure DBaaS for Health Records, a groundbreaking </a:t>
            </a:r>
            <a:r>
              <a:rPr lang="en-IN" sz="1400" kern="0" dirty="0" err="1">
                <a:effectLst/>
                <a:latin typeface="Times New Roman" panose="02020603050405020304" pitchFamily="18" charset="0"/>
                <a:ea typeface="Times New Roman" panose="02020603050405020304" pitchFamily="18" charset="0"/>
              </a:rPr>
              <a:t>endeavor</a:t>
            </a:r>
            <a:r>
              <a:rPr lang="en-IN" sz="1400" kern="0" dirty="0">
                <a:effectLst/>
                <a:latin typeface="Times New Roman" panose="02020603050405020304" pitchFamily="18" charset="0"/>
                <a:ea typeface="Times New Roman" panose="02020603050405020304" pitchFamily="18" charset="0"/>
              </a:rPr>
              <a:t> designed to enhance the security of healthcare data in distributed computing platforms. The objective of this project is to establish an optimal balance between data security and usability by prioritizing the encryption of vital patient information before it is stored. The project seeks to transform the management of health data by emphasizing a comprehensive table that consolidates crucial information, including name, weight, gender, height, age, and health history, mobile number. This project intends to protect sensitive data by implementing, deploying, and evaluating reliable DBaaS solutions.</a:t>
            </a:r>
            <a:endParaRPr lang="en-US" sz="1400" dirty="0"/>
          </a:p>
        </p:txBody>
      </p:sp>
    </p:spTree>
    <p:extLst>
      <p:ext uri="{BB962C8B-B14F-4D97-AF65-F5344CB8AC3E}">
        <p14:creationId xmlns:p14="http://schemas.microsoft.com/office/powerpoint/2010/main" val="58054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FFAF2-316A-69E3-645C-434F54F5F66C}"/>
              </a:ext>
            </a:extLst>
          </p:cNvPr>
          <p:cNvSpPr>
            <a:spLocks noGrp="1"/>
          </p:cNvSpPr>
          <p:nvPr>
            <p:ph type="title"/>
          </p:nvPr>
        </p:nvSpPr>
        <p:spPr>
          <a:xfrm>
            <a:off x="914397" y="469557"/>
            <a:ext cx="3184637" cy="3113902"/>
          </a:xfrm>
          <a:noFill/>
        </p:spPr>
        <p:txBody>
          <a:bodyPr>
            <a:noAutofit/>
          </a:bodyPr>
          <a:lstStyle/>
          <a:p>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Workflow of the proposed method</a:t>
            </a:r>
            <a:br>
              <a:rPr lang="en-US"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E2EFA2BD-5F2A-9EBC-7B66-22F03D4DC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338" y="1209596"/>
            <a:ext cx="5715699" cy="3643758"/>
          </a:xfrm>
          <a:prstGeom prst="rect">
            <a:avLst/>
          </a:prstGeom>
        </p:spPr>
      </p:pic>
    </p:spTree>
    <p:extLst>
      <p:ext uri="{BB962C8B-B14F-4D97-AF65-F5344CB8AC3E}">
        <p14:creationId xmlns:p14="http://schemas.microsoft.com/office/powerpoint/2010/main" val="396349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72BB-B997-768A-AF00-143BB52CC70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311F3CB6-B0B5-235F-9351-0E4645C73ECD}"/>
              </a:ext>
            </a:extLst>
          </p:cNvPr>
          <p:cNvSpPr>
            <a:spLocks noGrp="1"/>
          </p:cNvSpPr>
          <p:nvPr>
            <p:ph idx="1"/>
          </p:nvPr>
        </p:nvSpPr>
        <p:spPr/>
        <p:txBody>
          <a:bodyPr/>
          <a:lstStyle/>
          <a:p>
            <a:pPr marL="0" indent="0">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 current healthcare data management systems, there are several challenges and weaknesses:</a:t>
            </a:r>
          </a:p>
          <a:p>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Limited Security Measures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Many current systems don't have strong enough ways to keep data safe, which can let unauthorized people access patient information.</a:t>
            </a:r>
          </a:p>
          <a:p>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Basic Access Control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The way people get into these systems is often simple, like just using a username and password without extra security steps like answering security questions.</a:t>
            </a:r>
          </a:p>
          <a:p>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Risk of Data Breaches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Because of the weak security in place, patient data in these systems can be easily accessed or stolen, which can cause privacy problems and legal issues.</a:t>
            </a:r>
          </a:p>
          <a:p>
            <a:endParaRPr lang="en-US" dirty="0"/>
          </a:p>
        </p:txBody>
      </p:sp>
    </p:spTree>
    <p:extLst>
      <p:ext uri="{BB962C8B-B14F-4D97-AF65-F5344CB8AC3E}">
        <p14:creationId xmlns:p14="http://schemas.microsoft.com/office/powerpoint/2010/main" val="1894864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228E-F807-91A6-E5CF-24ED53DDA53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DISADVANTAGES OF EXISTING SYSTEM</a:t>
            </a:r>
          </a:p>
        </p:txBody>
      </p:sp>
      <p:sp>
        <p:nvSpPr>
          <p:cNvPr id="3" name="Content Placeholder 2">
            <a:extLst>
              <a:ext uri="{FF2B5EF4-FFF2-40B4-BE49-F238E27FC236}">
                <a16:creationId xmlns:a16="http://schemas.microsoft.com/office/drawing/2014/main" id="{A553E1AF-9F81-9D44-1FDE-857676C4DD92}"/>
              </a:ext>
            </a:extLst>
          </p:cNvPr>
          <p:cNvSpPr>
            <a:spLocks noGrp="1"/>
          </p:cNvSpPr>
          <p:nvPr>
            <p:ph idx="1"/>
          </p:nvPr>
        </p:nvSpPr>
        <p:spPr/>
        <p:txBody>
          <a:bodyPr/>
          <a:lstStyle/>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Current healthcare data systems lack sufficient security, leaving patient information exposed to unauthorized access and potential theft due to over-reliance on basic credentials like passwords alone.</a:t>
            </a:r>
          </a:p>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Enhancing protection through advanced security features like role-based access controls and multi-factor authentication is crucial to prevent data and login compromises.  </a:t>
            </a:r>
          </a:p>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Inadequate security postures can impede healthcare organizations' ability to comply with stringent data privacy laws such as HIPAA and GDPR, risking penalties and reputational harm.</a:t>
            </a:r>
          </a:p>
          <a:p>
            <a:endParaRPr lang="en-US" dirty="0"/>
          </a:p>
        </p:txBody>
      </p:sp>
    </p:spTree>
    <p:extLst>
      <p:ext uri="{BB962C8B-B14F-4D97-AF65-F5344CB8AC3E}">
        <p14:creationId xmlns:p14="http://schemas.microsoft.com/office/powerpoint/2010/main" val="409688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5B7B-0E24-B1D6-D206-0E281CD427E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5171BF17-62FB-DB24-9040-28F62A36C998}"/>
              </a:ext>
            </a:extLst>
          </p:cNvPr>
          <p:cNvSpPr>
            <a:spLocks noGrp="1"/>
          </p:cNvSpPr>
          <p:nvPr>
            <p:ph idx="1"/>
          </p:nvPr>
        </p:nvSpPr>
        <p:spPr/>
        <p:txBody>
          <a:bodyPr>
            <a:normAutofit/>
          </a:bodyPr>
          <a:lstStyle/>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Our proposed system implements robust encryption algorithms to safeguard patient records, preventing unauthorized individuals from accessing or tampering with the data.</a:t>
            </a:r>
          </a:p>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An additional security layer is established through multi-factor authentication, requiring users to provide more than just a password, such as answering security questions, during the login process.</a:t>
            </a:r>
          </a:p>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Access privileges are meticulously managed through role-based access control, ensuring that each user's system capabilities align with their designated role within the healthcare organization (e.g., doctors, nurses, administrative staff).</a:t>
            </a:r>
          </a:p>
          <a:p>
            <a:endParaRPr lang="en-US" dirty="0"/>
          </a:p>
        </p:txBody>
      </p:sp>
    </p:spTree>
    <p:extLst>
      <p:ext uri="{BB962C8B-B14F-4D97-AF65-F5344CB8AC3E}">
        <p14:creationId xmlns:p14="http://schemas.microsoft.com/office/powerpoint/2010/main" val="107153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FF49-8992-AD70-3C2E-F3D1C47260D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ADVANTAGES OF PROPOSED SYSTEM</a:t>
            </a:r>
          </a:p>
        </p:txBody>
      </p:sp>
      <p:sp>
        <p:nvSpPr>
          <p:cNvPr id="3" name="Content Placeholder 2">
            <a:extLst>
              <a:ext uri="{FF2B5EF4-FFF2-40B4-BE49-F238E27FC236}">
                <a16:creationId xmlns:a16="http://schemas.microsoft.com/office/drawing/2014/main" id="{1E89E414-1210-E69D-7EF0-9772F41E29D9}"/>
              </a:ext>
            </a:extLst>
          </p:cNvPr>
          <p:cNvSpPr>
            <a:spLocks noGrp="1"/>
          </p:cNvSpPr>
          <p:nvPr>
            <p:ph idx="1"/>
          </p:nvPr>
        </p:nvSpPr>
        <p:spPr/>
        <p:txBody>
          <a:bodyPr/>
          <a:lstStyle/>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Our proposed system implements robust encryption algorithms to safeguard patient records, preventing unauthorized individuals from accessing or tampering with the data.</a:t>
            </a:r>
          </a:p>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An additional security layer is established through multi-factor authentication, requiring users to provide more than just a password, such as answering security questions, during the login process.</a:t>
            </a:r>
          </a:p>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Access privileges are meticulously managed through role-based access control, ensuring that each user's system capabilities align with their designated role within the healthcare organization (e.g., doctors, nurses, administrative staff).</a:t>
            </a:r>
          </a:p>
          <a:p>
            <a:endParaRPr lang="en-US" dirty="0"/>
          </a:p>
        </p:txBody>
      </p:sp>
    </p:spTree>
    <p:extLst>
      <p:ext uri="{BB962C8B-B14F-4D97-AF65-F5344CB8AC3E}">
        <p14:creationId xmlns:p14="http://schemas.microsoft.com/office/powerpoint/2010/main" val="1189459676"/>
      </p:ext>
    </p:extLst>
  </p:cSld>
  <p:clrMapOvr>
    <a:masterClrMapping/>
  </p:clrMapOvr>
</p:sld>
</file>

<file path=ppt/theme/theme1.xml><?xml version="1.0" encoding="utf-8"?>
<a:theme xmlns:a="http://schemas.openxmlformats.org/drawingml/2006/main" name="LimelightVTI">
  <a:themeElements>
    <a:clrScheme name="AnalogousFromDarkSeedLeftStep">
      <a:dk1>
        <a:srgbClr val="000000"/>
      </a:dk1>
      <a:lt1>
        <a:srgbClr val="FFFFFF"/>
      </a:lt1>
      <a:dk2>
        <a:srgbClr val="1B2F2D"/>
      </a:dk2>
      <a:lt2>
        <a:srgbClr val="F0F3F3"/>
      </a:lt2>
      <a:accent1>
        <a:srgbClr val="C3634D"/>
      </a:accent1>
      <a:accent2>
        <a:srgbClr val="B13B56"/>
      </a:accent2>
      <a:accent3>
        <a:srgbClr val="C34D99"/>
      </a:accent3>
      <a:accent4>
        <a:srgbClr val="AA3BB1"/>
      </a:accent4>
      <a:accent5>
        <a:srgbClr val="8B4DC3"/>
      </a:accent5>
      <a:accent6>
        <a:srgbClr val="5549B7"/>
      </a:accent6>
      <a:hlink>
        <a:srgbClr val="973FBF"/>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docProps/app.xml><?xml version="1.0" encoding="utf-8"?>
<Properties xmlns="http://schemas.openxmlformats.org/officeDocument/2006/extended-properties" xmlns:vt="http://schemas.openxmlformats.org/officeDocument/2006/docPropsVTypes">
  <TotalTime>2044</TotalTime>
  <Words>2145</Words>
  <Application>Microsoft Office PowerPoint</Application>
  <PresentationFormat>Widescreen</PresentationFormat>
  <Paragraphs>104</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Times New Roman</vt:lpstr>
      <vt:lpstr>Trade Gothic Next Cond</vt:lpstr>
      <vt:lpstr>Trade Gothic Next Light</vt:lpstr>
      <vt:lpstr>Wingdings</vt:lpstr>
      <vt:lpstr>LimelightVTI</vt:lpstr>
      <vt:lpstr>Secure DBaaS for Health Records</vt:lpstr>
      <vt:lpstr>Problem statement</vt:lpstr>
      <vt:lpstr>PowerPoint Presentation</vt:lpstr>
      <vt:lpstr>INTRODUCTION</vt:lpstr>
      <vt:lpstr>Workflow of the proposed method </vt:lpstr>
      <vt:lpstr>EXISTING SYSTEM</vt:lpstr>
      <vt:lpstr>DISADVANTAGES OF EXISTING SYSTEM</vt:lpstr>
      <vt:lpstr>PROPOSED SYSTEM</vt:lpstr>
      <vt:lpstr>ADVANTAGES OF PROPOSED SYSTEM</vt:lpstr>
      <vt:lpstr>SYSTEM REQUIREMENTS</vt:lpstr>
      <vt:lpstr>Workload Distribution</vt:lpstr>
      <vt:lpstr>PowerPoint Presentation</vt:lpstr>
      <vt:lpstr>implementation</vt:lpstr>
      <vt:lpstr>implementation</vt:lpstr>
      <vt:lpstr>implementation</vt:lpstr>
      <vt:lpstr>User signs up as doctor</vt:lpstr>
      <vt:lpstr>Provides relevant answers to security questions and signs up </vt:lpstr>
      <vt:lpstr>Doctor login</vt:lpstr>
      <vt:lpstr>SEQURITY QUESTION PAGE</vt:lpstr>
      <vt:lpstr>  Doctor can have access to all the patient fields anD CAN have access to add a new patient </vt:lpstr>
      <vt:lpstr>Doctor adds a new patient </vt:lpstr>
      <vt:lpstr>PowerPoint Presentation</vt:lpstr>
      <vt:lpstr>ADD NEW PATIENT PAGE</vt:lpstr>
      <vt:lpstr>Patient added successfully </vt:lpstr>
      <vt:lpstr>BOTH LAST NAME AND HEALTH HISTORY GETS ENCRYPTED AND STORED IN THE DATABASE</vt:lpstr>
      <vt:lpstr>PASSWORD GETS ENCRYPTED AND STORED IN THE DATABASE</vt:lpstr>
      <vt:lpstr>CONSLUSION</vt:lpstr>
      <vt:lpstr>REFERENCE</vt:lpstr>
      <vt:lpstr>REFERENCE</vt:lpstr>
      <vt:lpstr>PowerPoint Presentation</vt:lpstr>
      <vt:lpstr>Front End Background Reference  links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DBaaS for Health Records</dc:title>
  <dc:creator>Gayathri Pingili</dc:creator>
  <cp:lastModifiedBy>Harsha Vani</cp:lastModifiedBy>
  <cp:revision>7</cp:revision>
  <dcterms:created xsi:type="dcterms:W3CDTF">2024-04-23T18:27:39Z</dcterms:created>
  <dcterms:modified xsi:type="dcterms:W3CDTF">2024-04-30T20:14:28Z</dcterms:modified>
</cp:coreProperties>
</file>